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6" r:id="rId2"/>
    <p:sldId id="257" r:id="rId3"/>
    <p:sldId id="282" r:id="rId4"/>
    <p:sldId id="259" r:id="rId5"/>
    <p:sldId id="260" r:id="rId6"/>
    <p:sldId id="261" r:id="rId7"/>
    <p:sldId id="264" r:id="rId8"/>
    <p:sldId id="258" r:id="rId9"/>
    <p:sldId id="263" r:id="rId10"/>
    <p:sldId id="284" r:id="rId11"/>
    <p:sldId id="265" r:id="rId12"/>
    <p:sldId id="266" r:id="rId13"/>
    <p:sldId id="267" r:id="rId14"/>
    <p:sldId id="283" r:id="rId15"/>
    <p:sldId id="289" r:id="rId16"/>
    <p:sldId id="269" r:id="rId17"/>
    <p:sldId id="290" r:id="rId18"/>
    <p:sldId id="270" r:id="rId19"/>
    <p:sldId id="279" r:id="rId20"/>
    <p:sldId id="281" r:id="rId21"/>
    <p:sldId id="272" r:id="rId22"/>
    <p:sldId id="288" r:id="rId23"/>
    <p:sldId id="273" r:id="rId24"/>
    <p:sldId id="285" r:id="rId25"/>
    <p:sldId id="274" r:id="rId26"/>
    <p:sldId id="286" r:id="rId27"/>
    <p:sldId id="276" r:id="rId28"/>
    <p:sldId id="291"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022" autoAdjust="0"/>
  </p:normalViewPr>
  <p:slideViewPr>
    <p:cSldViewPr snapToGrid="0" snapToObjects="1">
      <p:cViewPr varScale="1">
        <p:scale>
          <a:sx n="77" d="100"/>
          <a:sy n="77" d="100"/>
        </p:scale>
        <p:origin x="1392"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10F32D-80CF-0F47-AE22-ED265B77F01E}" type="datetimeFigureOut">
              <a:rPr lang="en-US" smtClean="0"/>
              <a:t>12/19/2014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1AAE07-DA72-B64B-BD99-B5CE528AAC08}" type="slidenum">
              <a:rPr lang="en-US" smtClean="0"/>
              <a:t>‹#›</a:t>
            </a:fld>
            <a:endParaRPr lang="en-US" dirty="0"/>
          </a:p>
        </p:txBody>
      </p:sp>
    </p:spTree>
    <p:extLst>
      <p:ext uri="{BB962C8B-B14F-4D97-AF65-F5344CB8AC3E}">
        <p14:creationId xmlns:p14="http://schemas.microsoft.com/office/powerpoint/2010/main" val="71271950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a:t>
            </a:r>
            <a:r>
              <a:rPr lang="en-US" baseline="0" dirty="0" smtClean="0"/>
              <a:t> packets start with a summary of key concepts. Do not review the summary with students because there is not enough time in the session. Begin the session with your introduction and then move on to the multiple choice questions. Students can use the summary as a resource while answering multiple choice and essay questions and/or keep it to study for the AP test.</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a:t>
            </a:fld>
            <a:endParaRPr lang="en-US" dirty="0"/>
          </a:p>
        </p:txBody>
      </p:sp>
    </p:spTree>
    <p:extLst>
      <p:ext uri="{BB962C8B-B14F-4D97-AF65-F5344CB8AC3E}">
        <p14:creationId xmlns:p14="http://schemas.microsoft.com/office/powerpoint/2010/main" val="10214139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dirty="0" smtClean="0"/>
              <a:t>Genetic variation does not rebound as quickly as population size.</a:t>
            </a: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10</a:t>
            </a:fld>
            <a:endParaRPr lang="en-US" dirty="0"/>
          </a:p>
        </p:txBody>
      </p:sp>
    </p:spTree>
    <p:extLst>
      <p:ext uri="{BB962C8B-B14F-4D97-AF65-F5344CB8AC3E}">
        <p14:creationId xmlns:p14="http://schemas.microsoft.com/office/powerpoint/2010/main" val="18154620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Human impact</a:t>
            </a:r>
            <a:r>
              <a:rPr lang="en-US" baseline="0" dirty="0" smtClean="0"/>
              <a:t> accelerates changes at local and global levels.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11</a:t>
            </a:fld>
            <a:endParaRPr lang="en-US" dirty="0"/>
          </a:p>
        </p:txBody>
      </p:sp>
    </p:spTree>
    <p:extLst>
      <p:ext uri="{BB962C8B-B14F-4D97-AF65-F5344CB8AC3E}">
        <p14:creationId xmlns:p14="http://schemas.microsoft.com/office/powerpoint/2010/main" val="1391685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Adelie penguins are</a:t>
            </a:r>
            <a:r>
              <a:rPr lang="en-US" baseline="0" dirty="0" smtClean="0"/>
              <a:t> </a:t>
            </a:r>
            <a:r>
              <a:rPr lang="en-US" dirty="0" smtClean="0"/>
              <a:t>closely tied to sea ice, which is where they spend their winters before returning to their summer breeding grounds.  Gentoos and chinstraps are not sea ice dependent and therefore aren’t affected by diminishing ice cover.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In addition to meteorological</a:t>
            </a:r>
            <a:r>
              <a:rPr lang="en-US" baseline="0" dirty="0" smtClean="0"/>
              <a:t> events, geological events impact ecosystem distribution as well.</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12</a:t>
            </a:fld>
            <a:endParaRPr lang="en-US" dirty="0"/>
          </a:p>
        </p:txBody>
      </p:sp>
    </p:spTree>
    <p:extLst>
      <p:ext uri="{BB962C8B-B14F-4D97-AF65-F5344CB8AC3E}">
        <p14:creationId xmlns:p14="http://schemas.microsoft.com/office/powerpoint/2010/main" val="3746858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When keystone species are removed from an ecosystem, the ecosystem often collapses.</a:t>
            </a: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13</a:t>
            </a:fld>
            <a:endParaRPr lang="en-US" dirty="0"/>
          </a:p>
        </p:txBody>
      </p:sp>
    </p:spTree>
    <p:extLst>
      <p:ext uri="{BB962C8B-B14F-4D97-AF65-F5344CB8AC3E}">
        <p14:creationId xmlns:p14="http://schemas.microsoft.com/office/powerpoint/2010/main" val="14821281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Remind</a:t>
            </a:r>
            <a:r>
              <a:rPr lang="en-US" baseline="0" dirty="0" smtClean="0"/>
              <a:t> students that keystone species have a disproportionate impact on the ecosystem relative to their abundance.</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14</a:t>
            </a:fld>
            <a:endParaRPr lang="en-US" dirty="0"/>
          </a:p>
        </p:txBody>
      </p:sp>
    </p:spTree>
    <p:extLst>
      <p:ext uri="{BB962C8B-B14F-4D97-AF65-F5344CB8AC3E}">
        <p14:creationId xmlns:p14="http://schemas.microsoft.com/office/powerpoint/2010/main" val="42853792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Examples</a:t>
            </a:r>
            <a:r>
              <a:rPr lang="en-US" baseline="0" dirty="0" smtClean="0"/>
              <a:t> </a:t>
            </a:r>
            <a:r>
              <a:rPr lang="en-US" dirty="0" smtClean="0"/>
              <a:t>of invasive species: emerald ash borer, tamarisk,</a:t>
            </a:r>
            <a:r>
              <a:rPr lang="en-US" baseline="0" dirty="0" smtClean="0"/>
              <a:t> zebra mussels, etc. Factors that contribute to the success of invasive species include lack of natural predators or parasites, available space and nutrients, appropriate environmental conditions, lack of competitors, increased season for reproduction, etc.</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15</a:t>
            </a:fld>
            <a:endParaRPr lang="en-US" dirty="0"/>
          </a:p>
        </p:txBody>
      </p:sp>
    </p:spTree>
    <p:extLst>
      <p:ext uri="{BB962C8B-B14F-4D97-AF65-F5344CB8AC3E}">
        <p14:creationId xmlns:p14="http://schemas.microsoft.com/office/powerpoint/2010/main" val="33339425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16</a:t>
            </a:fld>
            <a:endParaRPr lang="en-US" dirty="0"/>
          </a:p>
        </p:txBody>
      </p:sp>
    </p:spTree>
    <p:extLst>
      <p:ext uri="{BB962C8B-B14F-4D97-AF65-F5344CB8AC3E}">
        <p14:creationId xmlns:p14="http://schemas.microsoft.com/office/powerpoint/2010/main" val="15966464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this example, iron is the limiting  nutrient (iron stimulates the growth of bacteria that fix nitrogen). However, most of the time the limiting nutrients are nitrogen and phosphorus.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17</a:t>
            </a:fld>
            <a:endParaRPr lang="en-US" dirty="0"/>
          </a:p>
        </p:txBody>
      </p:sp>
    </p:spTree>
    <p:extLst>
      <p:ext uri="{BB962C8B-B14F-4D97-AF65-F5344CB8AC3E}">
        <p14:creationId xmlns:p14="http://schemas.microsoft.com/office/powerpoint/2010/main" val="39365501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1400736" y="914977"/>
            <a:ext cx="4055129" cy="3134591"/>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058" tIns="41029" rIns="82058" bIns="41029" anchor="ctr"/>
          <a:lstStyle/>
          <a:p>
            <a:endParaRPr lang="en-US" dirty="0"/>
          </a:p>
        </p:txBody>
      </p:sp>
      <p:sp>
        <p:nvSpPr>
          <p:cNvPr id="4098" name="Text Box 2"/>
          <p:cNvSpPr txBox="1">
            <a:spLocks noGrp="1" noChangeArrowheads="1"/>
          </p:cNvSpPr>
          <p:nvPr>
            <p:ph type="body"/>
          </p:nvPr>
        </p:nvSpPr>
        <p:spPr bwMode="auto">
          <a:xfrm>
            <a:off x="1046350" y="4352637"/>
            <a:ext cx="4770904" cy="3478068"/>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76930" indent="-76930">
              <a:lnSpc>
                <a:spcPct val="93000"/>
              </a:lnSpc>
              <a:spcBef>
                <a:spcPct val="0"/>
              </a:spcBef>
              <a:buSzPct val="45000"/>
              <a:tabLst>
                <a:tab pos="649628" algn="l"/>
                <a:tab pos="1299256" algn="l"/>
                <a:tab pos="1948884" algn="l"/>
                <a:tab pos="2598511" algn="l"/>
                <a:tab pos="3248139" algn="l"/>
                <a:tab pos="3897767" algn="l"/>
                <a:tab pos="4547395" algn="l"/>
              </a:tabLst>
            </a:pPr>
            <a:r>
              <a:rPr lang="en-GB" altLang="en-US" sz="1100" dirty="0" smtClean="0">
                <a:latin typeface="+mn-lt"/>
                <a:ea typeface="msgothic" charset="0"/>
                <a:cs typeface="msgothic" charset="0"/>
              </a:rPr>
              <a:t>S</a:t>
            </a:r>
            <a:r>
              <a:rPr lang="en-GB" altLang="en-US" sz="1100" baseline="-25000" dirty="0" smtClean="0">
                <a:latin typeface="+mn-lt"/>
                <a:ea typeface="msgothic" charset="0"/>
                <a:cs typeface="msgothic" charset="0"/>
              </a:rPr>
              <a:t>0.5</a:t>
            </a:r>
            <a:r>
              <a:rPr lang="en-GB" altLang="en-US" sz="1100" baseline="0" dirty="0" smtClean="0">
                <a:latin typeface="+mn-lt"/>
                <a:ea typeface="msgothic" charset="0"/>
                <a:cs typeface="msgothic" charset="0"/>
              </a:rPr>
              <a:t>  measures amount of ATP. The graphs show that </a:t>
            </a:r>
            <a:r>
              <a:rPr lang="en-GB" altLang="en-US" sz="1100" b="0" dirty="0" smtClean="0">
                <a:latin typeface="+mn-lt"/>
              </a:rPr>
              <a:t>Na</a:t>
            </a:r>
            <a:r>
              <a:rPr lang="en-GB" altLang="en-US" sz="1100" b="0" baseline="30000" dirty="0" smtClean="0">
                <a:latin typeface="+mn-lt"/>
              </a:rPr>
              <a:t>+</a:t>
            </a:r>
            <a:r>
              <a:rPr lang="en-GB" altLang="en-US" sz="1100" b="0" dirty="0" smtClean="0">
                <a:latin typeface="+mn-lt"/>
              </a:rPr>
              <a:t>/K</a:t>
            </a:r>
            <a:r>
              <a:rPr lang="en-GB" altLang="en-US" sz="1100" b="0" baseline="30000" dirty="0" smtClean="0">
                <a:latin typeface="+mn-lt"/>
              </a:rPr>
              <a:t>+</a:t>
            </a:r>
            <a:r>
              <a:rPr lang="en-GB" altLang="en-US" sz="1100" b="0" dirty="0" smtClean="0">
                <a:latin typeface="+mn-lt"/>
              </a:rPr>
              <a:t>-ATPase </a:t>
            </a:r>
            <a:r>
              <a:rPr lang="en-US" sz="1100" b="0" dirty="0" smtClean="0">
                <a:latin typeface="+mn-lt"/>
              </a:rPr>
              <a:t>consumes lots of cellular ATP in active snails but</a:t>
            </a:r>
            <a:r>
              <a:rPr lang="en-US" sz="1100" b="0" baseline="0" dirty="0" smtClean="0">
                <a:latin typeface="+mn-lt"/>
              </a:rPr>
              <a:t> not in estivating snails that have lower metabolic rate. </a:t>
            </a:r>
            <a:r>
              <a:rPr lang="en-GB" altLang="en-US" sz="1100" dirty="0" smtClean="0">
                <a:latin typeface="+mn-lt"/>
                <a:ea typeface="msgothic" charset="0"/>
                <a:cs typeface="msgothic" charset="0"/>
              </a:rPr>
              <a:t>The graphed values </a:t>
            </a:r>
            <a:r>
              <a:rPr lang="en-GB" altLang="en-US" sz="1100" dirty="0">
                <a:latin typeface="+mn-lt"/>
                <a:ea typeface="msgothic" charset="0"/>
                <a:cs typeface="msgothic" charset="0"/>
              </a:rPr>
              <a:t>are means ± </a:t>
            </a:r>
            <a:r>
              <a:rPr lang="en-GB" altLang="en-US" sz="1100" dirty="0" smtClean="0">
                <a:latin typeface="+mn-lt"/>
                <a:ea typeface="msgothic" charset="0"/>
                <a:cs typeface="msgothic" charset="0"/>
              </a:rPr>
              <a:t>SEM</a:t>
            </a:r>
            <a:r>
              <a:rPr lang="en-GB" altLang="en-US" sz="1100" baseline="0" dirty="0" smtClean="0">
                <a:latin typeface="+mn-lt"/>
                <a:ea typeface="msgothic" charset="0"/>
                <a:cs typeface="msgothic" charset="0"/>
              </a:rPr>
              <a:t> and</a:t>
            </a:r>
            <a:r>
              <a:rPr lang="en-GB" altLang="en-US" sz="1100" dirty="0" smtClean="0">
                <a:latin typeface="+mn-lt"/>
                <a:ea typeface="msgothic" charset="0"/>
                <a:cs typeface="msgothic" charset="0"/>
              </a:rPr>
              <a:t> * indicates significantly </a:t>
            </a:r>
            <a:r>
              <a:rPr lang="en-GB" altLang="en-US" sz="1100" dirty="0">
                <a:latin typeface="+mn-lt"/>
                <a:ea typeface="msgothic" charset="0"/>
                <a:cs typeface="msgothic" charset="0"/>
              </a:rPr>
              <a:t>different </a:t>
            </a:r>
            <a:r>
              <a:rPr lang="en-GB" altLang="en-US" sz="1100" dirty="0" smtClean="0">
                <a:latin typeface="+mn-lt"/>
                <a:ea typeface="msgothic" charset="0"/>
                <a:cs typeface="msgothic" charset="0"/>
              </a:rPr>
              <a:t>results. </a:t>
            </a:r>
            <a:r>
              <a:rPr lang="en-US" sz="1100" dirty="0" smtClean="0">
                <a:latin typeface="+mn-lt"/>
              </a:rPr>
              <a:t>Estivation is like hibernation in hot weather. Animals that live in deserts or tropical climates practice estivation</a:t>
            </a:r>
            <a:r>
              <a:rPr lang="en-US" sz="1100" baseline="0" dirty="0" smtClean="0">
                <a:latin typeface="+mn-lt"/>
              </a:rPr>
              <a:t> </a:t>
            </a:r>
            <a:r>
              <a:rPr lang="en-US" sz="1100" dirty="0" smtClean="0">
                <a:latin typeface="+mn-lt"/>
              </a:rPr>
              <a:t>because the conditions become too hot and dry for them</a:t>
            </a:r>
            <a:r>
              <a:rPr lang="en-US" sz="1100" baseline="0" dirty="0" smtClean="0">
                <a:latin typeface="+mn-lt"/>
              </a:rPr>
              <a:t> </a:t>
            </a:r>
            <a:r>
              <a:rPr lang="en-US" sz="1100" dirty="0" smtClean="0">
                <a:latin typeface="+mn-lt"/>
              </a:rPr>
              <a:t>to survive. The process</a:t>
            </a:r>
            <a:r>
              <a:rPr lang="en-US" sz="1100" baseline="0" dirty="0" smtClean="0">
                <a:latin typeface="+mn-lt"/>
              </a:rPr>
              <a:t> </a:t>
            </a:r>
            <a:r>
              <a:rPr lang="en-US" sz="1100" dirty="0" smtClean="0">
                <a:latin typeface="+mn-lt"/>
              </a:rPr>
              <a:t>involves burrowing into the ground where the temperature stays cool. Metabolic activity is reduced in a similar manner to hibernation.</a:t>
            </a:r>
            <a:endParaRPr lang="en-GB" altLang="en-US" sz="1100" dirty="0">
              <a:latin typeface="+mn-lt"/>
              <a:ea typeface="msgothic" charset="0"/>
              <a:cs typeface="msgothic" charset="0"/>
            </a:endParaRPr>
          </a:p>
        </p:txBody>
      </p:sp>
    </p:spTree>
    <p:extLst>
      <p:ext uri="{BB962C8B-B14F-4D97-AF65-F5344CB8AC3E}">
        <p14:creationId xmlns:p14="http://schemas.microsoft.com/office/powerpoint/2010/main" val="34747225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kern="1200" baseline="0" dirty="0" smtClean="0">
                <a:solidFill>
                  <a:schemeClr val="tx1"/>
                </a:solidFill>
                <a:effectLst/>
                <a:latin typeface="+mn-lt"/>
                <a:ea typeface="+mn-ea"/>
                <a:cs typeface="+mn-cs"/>
              </a:rPr>
              <a:t>N</a:t>
            </a:r>
            <a:r>
              <a:rPr lang="en-US" sz="1200" b="0" kern="1200" dirty="0" smtClean="0">
                <a:solidFill>
                  <a:schemeClr val="tx1"/>
                </a:solidFill>
                <a:effectLst/>
                <a:latin typeface="+mn-lt"/>
                <a:ea typeface="+mn-ea"/>
                <a:cs typeface="+mn-cs"/>
              </a:rPr>
              <a:t>atural selection favors innate and learned behaviors that increase survival and reproductive fitness.</a:t>
            </a:r>
            <a:r>
              <a:rPr lang="en-US" sz="1200" b="0" kern="1200" baseline="0" dirty="0" smtClean="0">
                <a:solidFill>
                  <a:schemeClr val="tx1"/>
                </a:solidFill>
                <a:effectLst/>
                <a:latin typeface="+mn-lt"/>
                <a:ea typeface="+mn-ea"/>
                <a:cs typeface="+mn-cs"/>
              </a:rPr>
              <a:t> Cooperative behaviors </a:t>
            </a:r>
            <a:r>
              <a:rPr lang="en-US" sz="1200" b="0" kern="1200" baseline="0" smtClean="0">
                <a:solidFill>
                  <a:schemeClr val="tx1"/>
                </a:solidFill>
                <a:effectLst/>
                <a:latin typeface="+mn-lt"/>
                <a:ea typeface="+mn-ea"/>
                <a:cs typeface="+mn-cs"/>
              </a:rPr>
              <a:t>tend to increase </a:t>
            </a:r>
            <a:r>
              <a:rPr lang="en-US" sz="1200" b="0" kern="1200" baseline="0" dirty="0" smtClean="0">
                <a:solidFill>
                  <a:schemeClr val="tx1"/>
                </a:solidFill>
                <a:effectLst/>
                <a:latin typeface="+mn-lt"/>
                <a:ea typeface="+mn-ea"/>
                <a:cs typeface="+mn-cs"/>
              </a:rPr>
              <a:t>survival of the population.</a:t>
            </a:r>
            <a:r>
              <a:rPr lang="en-US" sz="1200" b="0" kern="1200" cap="all"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20</a:t>
            </a:fld>
            <a:endParaRPr lang="en-US" dirty="0"/>
          </a:p>
        </p:txBody>
      </p:sp>
    </p:spTree>
    <p:extLst>
      <p:ext uri="{BB962C8B-B14F-4D97-AF65-F5344CB8AC3E}">
        <p14:creationId xmlns:p14="http://schemas.microsoft.com/office/powerpoint/2010/main" val="13749354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a:t>
            </a:fld>
            <a:endParaRPr lang="en-US" dirty="0"/>
          </a:p>
        </p:txBody>
      </p:sp>
    </p:spTree>
    <p:extLst>
      <p:ext uri="{BB962C8B-B14F-4D97-AF65-F5344CB8AC3E}">
        <p14:creationId xmlns:p14="http://schemas.microsoft.com/office/powerpoint/2010/main" val="4154966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review exponential</a:t>
            </a:r>
            <a:r>
              <a:rPr lang="en-US" baseline="0" dirty="0" smtClean="0"/>
              <a:t> and logistic growth patterns with students. Ask students to give examples of density-dependent and density-independent limiting factors.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21</a:t>
            </a:fld>
            <a:endParaRPr lang="en-US" dirty="0"/>
          </a:p>
        </p:txBody>
      </p:sp>
    </p:spTree>
    <p:extLst>
      <p:ext uri="{BB962C8B-B14F-4D97-AF65-F5344CB8AC3E}">
        <p14:creationId xmlns:p14="http://schemas.microsoft.com/office/powerpoint/2010/main" val="12075264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22</a:t>
            </a:fld>
            <a:endParaRPr lang="en-US" dirty="0"/>
          </a:p>
        </p:txBody>
      </p:sp>
    </p:spTree>
    <p:extLst>
      <p:ext uri="{BB962C8B-B14F-4D97-AF65-F5344CB8AC3E}">
        <p14:creationId xmlns:p14="http://schemas.microsoft.com/office/powerpoint/2010/main" val="12075264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Remind students that </a:t>
            </a:r>
            <a:r>
              <a:rPr lang="en-US" baseline="0" dirty="0" smtClean="0"/>
              <a:t>biomass </a:t>
            </a:r>
            <a:r>
              <a:rPr lang="en-US" sz="1200" kern="1200" dirty="0" smtClean="0">
                <a:solidFill>
                  <a:schemeClr val="tx1"/>
                </a:solidFill>
                <a:effectLst/>
                <a:latin typeface="+mn-lt"/>
                <a:ea typeface="+mn-ea"/>
                <a:cs typeface="+mn-cs"/>
              </a:rPr>
              <a:t>(biological material from living or recently living organisms) </a:t>
            </a:r>
            <a:r>
              <a:rPr lang="en-US" baseline="0" dirty="0" smtClean="0"/>
              <a:t>increases due to photosynthesis. </a:t>
            </a:r>
            <a:r>
              <a:rPr lang="en-US" dirty="0" smtClean="0"/>
              <a:t>Carbon</a:t>
            </a:r>
            <a:r>
              <a:rPr lang="en-US" baseline="0" dirty="0" smtClean="0"/>
              <a:t> moves from the environment to organisms where it is used to build carbohydrates, proteins, lipids or nucleic acids.</a:t>
            </a:r>
            <a:endParaRPr lang="en-US" dirty="0" smtClean="0"/>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23</a:t>
            </a:fld>
            <a:endParaRPr lang="en-US" dirty="0"/>
          </a:p>
        </p:txBody>
      </p:sp>
    </p:spTree>
    <p:extLst>
      <p:ext uri="{BB962C8B-B14F-4D97-AF65-F5344CB8AC3E}">
        <p14:creationId xmlns:p14="http://schemas.microsoft.com/office/powerpoint/2010/main" val="22744249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24</a:t>
            </a:fld>
            <a:endParaRPr lang="en-US" dirty="0"/>
          </a:p>
        </p:txBody>
      </p:sp>
    </p:spTree>
    <p:extLst>
      <p:ext uri="{BB962C8B-B14F-4D97-AF65-F5344CB8AC3E}">
        <p14:creationId xmlns:p14="http://schemas.microsoft.com/office/powerpoint/2010/main" val="2928771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Released 2010 B Question 3a</a:t>
            </a: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25</a:t>
            </a:fld>
            <a:endParaRPr lang="en-US" dirty="0"/>
          </a:p>
        </p:txBody>
      </p:sp>
    </p:spTree>
    <p:extLst>
      <p:ext uri="{BB962C8B-B14F-4D97-AF65-F5344CB8AC3E}">
        <p14:creationId xmlns:p14="http://schemas.microsoft.com/office/powerpoint/2010/main" val="1358563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a good time to review the nitrogen cycle and the key role of bacteria. Remind students that n</a:t>
            </a:r>
            <a:r>
              <a:rPr lang="en-US" dirty="0" smtClean="0"/>
              <a:t>itrogen moves from the</a:t>
            </a:r>
            <a:r>
              <a:rPr lang="en-US" baseline="0" dirty="0" smtClean="0"/>
              <a:t> environment to organisms where it builds proteins and nucleic acids.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26</a:t>
            </a:fld>
            <a:endParaRPr lang="en-US" dirty="0"/>
          </a:p>
        </p:txBody>
      </p:sp>
    </p:spTree>
    <p:extLst>
      <p:ext uri="{BB962C8B-B14F-4D97-AF65-F5344CB8AC3E}">
        <p14:creationId xmlns:p14="http://schemas.microsoft.com/office/powerpoint/2010/main" val="14981192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effectLst/>
                <a:latin typeface="+mn-lt"/>
                <a:ea typeface="+mn-ea"/>
                <a:cs typeface="+mn-cs"/>
              </a:rPr>
              <a:t>Released</a:t>
            </a:r>
            <a:r>
              <a:rPr lang="en-US" sz="1200" b="0" kern="1200" baseline="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2006 B Question 4b</a:t>
            </a:r>
            <a:endParaRPr lang="en-US"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27</a:t>
            </a:fld>
            <a:endParaRPr lang="en-US" dirty="0"/>
          </a:p>
        </p:txBody>
      </p:sp>
    </p:spTree>
    <p:extLst>
      <p:ext uri="{BB962C8B-B14F-4D97-AF65-F5344CB8AC3E}">
        <p14:creationId xmlns:p14="http://schemas.microsoft.com/office/powerpoint/2010/main" val="21861585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28</a:t>
            </a:fld>
            <a:endParaRPr lang="en-US" dirty="0"/>
          </a:p>
        </p:txBody>
      </p:sp>
    </p:spTree>
    <p:extLst>
      <p:ext uri="{BB962C8B-B14F-4D97-AF65-F5344CB8AC3E}">
        <p14:creationId xmlns:p14="http://schemas.microsoft.com/office/powerpoint/2010/main" val="95652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Biological</a:t>
            </a:r>
            <a:r>
              <a:rPr lang="en-US" baseline="0" dirty="0" smtClean="0"/>
              <a:t> magnification is an example of human actions on ecosystems. Remind students that stability of a population and an ecosystem is affected by interactions with biotic and abiotic factors.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3</a:t>
            </a:fld>
            <a:endParaRPr lang="en-US" dirty="0"/>
          </a:p>
        </p:txBody>
      </p:sp>
    </p:spTree>
    <p:extLst>
      <p:ext uri="{BB962C8B-B14F-4D97-AF65-F5344CB8AC3E}">
        <p14:creationId xmlns:p14="http://schemas.microsoft.com/office/powerpoint/2010/main" val="10784420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Fungicide = chemical used to kill</a:t>
            </a:r>
            <a:r>
              <a:rPr lang="en-US" baseline="0" dirty="0" smtClean="0"/>
              <a:t> or inhibit fungi.</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4</a:t>
            </a:fld>
            <a:endParaRPr lang="en-US" dirty="0"/>
          </a:p>
        </p:txBody>
      </p:sp>
    </p:spTree>
    <p:extLst>
      <p:ext uri="{BB962C8B-B14F-4D97-AF65-F5344CB8AC3E}">
        <p14:creationId xmlns:p14="http://schemas.microsoft.com/office/powerpoint/2010/main" val="3344616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r>
              <a:rPr lang="en-US" dirty="0" smtClean="0">
                <a:latin typeface="Calibri" charset="0"/>
              </a:rPr>
              <a:t>Food</a:t>
            </a:r>
            <a:r>
              <a:rPr lang="en-US" baseline="0" dirty="0" smtClean="0">
                <a:latin typeface="Calibri" charset="0"/>
              </a:rPr>
              <a:t> webs and food chains are dependent on primary productivity.</a:t>
            </a:r>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EBC31B20-D345-334B-85DD-79002DC91FBF}" type="slidenum">
              <a:rPr lang="en-US">
                <a:latin typeface="Calibri" charset="0"/>
              </a:rPr>
              <a:pPr eaLnBrk="1" hangingPunct="1"/>
              <a:t>5</a:t>
            </a:fld>
            <a:endParaRPr lang="en-US" dirty="0">
              <a:latin typeface="Calibri" charset="0"/>
            </a:endParaRPr>
          </a:p>
        </p:txBody>
      </p:sp>
    </p:spTree>
    <p:extLst>
      <p:ext uri="{BB962C8B-B14F-4D97-AF65-F5344CB8AC3E}">
        <p14:creationId xmlns:p14="http://schemas.microsoft.com/office/powerpoint/2010/main" val="806075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6</a:t>
            </a:fld>
            <a:endParaRPr lang="en-US" dirty="0"/>
          </a:p>
        </p:txBody>
      </p:sp>
    </p:spTree>
    <p:extLst>
      <p:ext uri="{BB962C8B-B14F-4D97-AF65-F5344CB8AC3E}">
        <p14:creationId xmlns:p14="http://schemas.microsoft.com/office/powerpoint/2010/main" val="1093045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US" sz="1200" b="0" kern="1200" dirty="0" smtClean="0">
                <a:solidFill>
                  <a:schemeClr val="tx1"/>
                </a:solidFill>
                <a:effectLst/>
                <a:latin typeface="+mn-lt"/>
                <a:ea typeface="+mn-ea"/>
                <a:cs typeface="+mn-cs"/>
              </a:rPr>
              <a:t>Due to the laws of thermodynamics, energy cannot be created or destroyed. However, with each energy transformation, some energy becomes unusable. The unusable energy is usually in the form of heat and causes an increase in entropy.  </a:t>
            </a:r>
          </a:p>
          <a:p>
            <a:pPr eaLnBrk="1" hangingPunct="1">
              <a:spcBef>
                <a:spcPct val="0"/>
              </a:spcBef>
            </a:pPr>
            <a:endParaRPr lang="en-US" dirty="0">
              <a:latin typeface="Calibri" charset="0"/>
            </a:endParaRPr>
          </a:p>
        </p:txBody>
      </p:sp>
      <p:sp>
        <p:nvSpPr>
          <p:cNvPr id="27652"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287A906F-781F-984B-AFC0-F88E20037AFE}" type="slidenum">
              <a:rPr lang="en-US">
                <a:latin typeface="Calibri" charset="0"/>
              </a:rPr>
              <a:pPr eaLnBrk="1" hangingPunct="1"/>
              <a:t>7</a:t>
            </a:fld>
            <a:endParaRPr lang="en-US" dirty="0">
              <a:latin typeface="Calibri" charset="0"/>
            </a:endParaRPr>
          </a:p>
        </p:txBody>
      </p:sp>
    </p:spTree>
    <p:extLst>
      <p:ext uri="{BB962C8B-B14F-4D97-AF65-F5344CB8AC3E}">
        <p14:creationId xmlns:p14="http://schemas.microsoft.com/office/powerpoint/2010/main" val="488355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r>
              <a:rPr lang="en-US" dirty="0" smtClean="0">
                <a:latin typeface="Calibri" charset="0"/>
              </a:rPr>
              <a:t>This is a</a:t>
            </a:r>
            <a:r>
              <a:rPr lang="en-US" baseline="0" dirty="0" smtClean="0">
                <a:latin typeface="Calibri" charset="0"/>
              </a:rPr>
              <a:t> good time to remind students that energy flows and matter cycles. </a:t>
            </a:r>
            <a:r>
              <a:rPr lang="en-US" dirty="0" smtClean="0">
                <a:latin typeface="Calibri" charset="0"/>
              </a:rPr>
              <a:t>Please point</a:t>
            </a:r>
            <a:r>
              <a:rPr lang="en-US" baseline="0" dirty="0" smtClean="0">
                <a:latin typeface="Calibri" charset="0"/>
              </a:rPr>
              <a:t> out that the blue arrows are circular and the red ones indicate one way flow.</a:t>
            </a:r>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CB22B787-C65D-2A4E-91ED-E8674EC9454E}" type="slidenum">
              <a:rPr lang="en-US">
                <a:latin typeface="Calibri" charset="0"/>
              </a:rPr>
              <a:pPr eaLnBrk="1" hangingPunct="1"/>
              <a:t>8</a:t>
            </a:fld>
            <a:endParaRPr lang="en-US" dirty="0">
              <a:latin typeface="Calibri" charset="0"/>
            </a:endParaRPr>
          </a:p>
        </p:txBody>
      </p:sp>
    </p:spTree>
    <p:extLst>
      <p:ext uri="{BB962C8B-B14F-4D97-AF65-F5344CB8AC3E}">
        <p14:creationId xmlns:p14="http://schemas.microsoft.com/office/powerpoint/2010/main" val="684825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Review the importance of diversity. </a:t>
            </a:r>
            <a:r>
              <a:rPr lang="en-US" sz="1200" kern="1200" dirty="0" smtClean="0">
                <a:solidFill>
                  <a:schemeClr val="tx1"/>
                </a:solidFill>
                <a:effectLst/>
                <a:latin typeface="+mn-lt"/>
                <a:ea typeface="+mn-ea"/>
                <a:cs typeface="+mn-cs"/>
              </a:rPr>
              <a:t>Ecosystems with fewer components and little diversity are often less resilient to changes in the environment.</a:t>
            </a: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9</a:t>
            </a:fld>
            <a:endParaRPr lang="en-US" dirty="0"/>
          </a:p>
        </p:txBody>
      </p:sp>
    </p:spTree>
    <p:extLst>
      <p:ext uri="{BB962C8B-B14F-4D97-AF65-F5344CB8AC3E}">
        <p14:creationId xmlns:p14="http://schemas.microsoft.com/office/powerpoint/2010/main" val="2533625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2248628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4286765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80098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824684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088590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937537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97465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275095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447478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520161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746302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DE71E4-076A-7740-A495-E04A5FDDFADB}" type="datetimeFigureOut">
              <a:rPr lang="en-US" smtClean="0"/>
              <a:t>12/19/2014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143D04-4778-B346-8EA3-920F67898E1D}" type="slidenum">
              <a:rPr lang="en-US" smtClean="0"/>
              <a:t>‹#›</a:t>
            </a:fld>
            <a:endParaRPr lang="en-US" dirty="0"/>
          </a:p>
        </p:txBody>
      </p:sp>
    </p:spTree>
    <p:extLst>
      <p:ext uri="{BB962C8B-B14F-4D97-AF65-F5344CB8AC3E}">
        <p14:creationId xmlns:p14="http://schemas.microsoft.com/office/powerpoint/2010/main" val="3255433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png"/><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8670" y="1376997"/>
            <a:ext cx="7772400" cy="1470025"/>
          </a:xfrm>
        </p:spPr>
        <p:txBody>
          <a:bodyPr>
            <a:normAutofit/>
          </a:bodyPr>
          <a:lstStyle/>
          <a:p>
            <a:r>
              <a:rPr lang="en-US" sz="3600" b="1" dirty="0" smtClean="0"/>
              <a:t>Welcome to AP Biology</a:t>
            </a:r>
            <a:br>
              <a:rPr lang="en-US" sz="3600" b="1" dirty="0" smtClean="0"/>
            </a:br>
            <a:r>
              <a:rPr lang="en-US" sz="3600" b="1" dirty="0" smtClean="0"/>
              <a:t>Saturday Study Session </a:t>
            </a:r>
            <a:endParaRPr lang="en-US" sz="3600" b="1" dirty="0"/>
          </a:p>
        </p:txBody>
      </p:sp>
      <p:sp>
        <p:nvSpPr>
          <p:cNvPr id="3" name="Subtitle 2"/>
          <p:cNvSpPr>
            <a:spLocks noGrp="1"/>
          </p:cNvSpPr>
          <p:nvPr>
            <p:ph type="subTitle" idx="1"/>
          </p:nvPr>
        </p:nvSpPr>
        <p:spPr>
          <a:xfrm>
            <a:off x="1371600" y="3440430"/>
            <a:ext cx="6400800" cy="1752600"/>
          </a:xfrm>
        </p:spPr>
        <p:txBody>
          <a:bodyPr>
            <a:normAutofit/>
          </a:bodyPr>
          <a:lstStyle/>
          <a:p>
            <a:r>
              <a:rPr lang="en-US" sz="6600" b="1" dirty="0" smtClean="0">
                <a:solidFill>
                  <a:srgbClr val="C00000"/>
                </a:solidFill>
              </a:rPr>
              <a:t>Ecology</a:t>
            </a:r>
            <a:endParaRPr lang="en-US" sz="6600" b="1" dirty="0">
              <a:solidFill>
                <a:srgbClr val="C00000"/>
              </a:solidFill>
            </a:endParaRPr>
          </a:p>
        </p:txBody>
      </p:sp>
    </p:spTree>
    <p:extLst>
      <p:ext uri="{BB962C8B-B14F-4D97-AF65-F5344CB8AC3E}">
        <p14:creationId xmlns:p14="http://schemas.microsoft.com/office/powerpoint/2010/main" val="13059178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870" y="1417638"/>
            <a:ext cx="3086100" cy="1143000"/>
          </a:xfrm>
        </p:spPr>
        <p:txBody>
          <a:bodyPr>
            <a:normAutofit fontScale="90000"/>
          </a:bodyPr>
          <a:lstStyle/>
          <a:p>
            <a:r>
              <a:rPr lang="en-US" dirty="0"/>
              <a:t/>
            </a:r>
            <a:br>
              <a:rPr lang="en-US" dirty="0"/>
            </a:br>
            <a:endParaRPr lang="en-US" dirty="0"/>
          </a:p>
        </p:txBody>
      </p:sp>
      <p:pic>
        <p:nvPicPr>
          <p:cNvPr id="4100" name="Picture 4" descr="http://www.eoearth.org/files/188001_188100/188018/extinction_vortex_diagra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2202" y="277413"/>
            <a:ext cx="4359460" cy="456645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evolution.berkeley.edu/evosite/relevance/images/geneticvariationgraph.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190" y="4069398"/>
            <a:ext cx="4059056" cy="228568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31234" y="277413"/>
            <a:ext cx="4205012" cy="2862322"/>
          </a:xfrm>
          <a:prstGeom prst="rect">
            <a:avLst/>
          </a:prstGeom>
          <a:noFill/>
        </p:spPr>
        <p:txBody>
          <a:bodyPr wrap="square" rtlCol="0">
            <a:spAutoFit/>
          </a:bodyPr>
          <a:lstStyle/>
          <a:p>
            <a:pPr lvl="0">
              <a:defRPr/>
            </a:pPr>
            <a:r>
              <a:rPr lang="en-US" sz="3600" b="1" dirty="0"/>
              <a:t>Ecosystems with </a:t>
            </a:r>
            <a:r>
              <a:rPr lang="en-US" sz="3600" b="1" dirty="0" smtClean="0"/>
              <a:t>little </a:t>
            </a:r>
            <a:r>
              <a:rPr lang="en-US" sz="3600" b="1" dirty="0"/>
              <a:t>diversity are </a:t>
            </a:r>
            <a:r>
              <a:rPr lang="en-US" sz="3600" b="1" dirty="0" smtClean="0"/>
              <a:t>less </a:t>
            </a:r>
            <a:r>
              <a:rPr lang="en-US" sz="3600" b="1" dirty="0"/>
              <a:t>resilient to changes in the </a:t>
            </a:r>
            <a:r>
              <a:rPr lang="en-US" sz="3600" b="1" dirty="0" smtClean="0"/>
              <a:t>environment</a:t>
            </a:r>
            <a:endParaRPr lang="en-US" sz="3600" b="1" dirty="0"/>
          </a:p>
        </p:txBody>
      </p:sp>
    </p:spTree>
    <p:extLst>
      <p:ext uri="{BB962C8B-B14F-4D97-AF65-F5344CB8AC3E}">
        <p14:creationId xmlns:p14="http://schemas.microsoft.com/office/powerpoint/2010/main" val="27190721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5</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3600" b="1" dirty="0" smtClean="0">
                <a:solidFill>
                  <a:srgbClr val="002060"/>
                </a:solidFill>
              </a:rPr>
              <a:t>Clue: changes in penguin populations due to global climate change</a:t>
            </a:r>
            <a:endParaRPr lang="en-US" sz="3600" b="1" dirty="0">
              <a:solidFill>
                <a:srgbClr val="002060"/>
              </a:solidFill>
            </a:endParaRPr>
          </a:p>
        </p:txBody>
      </p:sp>
    </p:spTree>
    <p:extLst>
      <p:ext uri="{BB962C8B-B14F-4D97-AF65-F5344CB8AC3E}">
        <p14:creationId xmlns:p14="http://schemas.microsoft.com/office/powerpoint/2010/main" val="35284455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t>Distribution of Species and Ecosystems CHANGE OVER TIME</a:t>
            </a:r>
            <a:endParaRPr lang="en-US" sz="3600" b="1" dirty="0"/>
          </a:p>
        </p:txBody>
      </p:sp>
      <p:pic>
        <p:nvPicPr>
          <p:cNvPr id="5" name="Content Placeholder 4" descr="http://unwieldypopsicle.files.wordpress.com/2012/01/3-4.pn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77470" y="1325880"/>
            <a:ext cx="7240700" cy="4926330"/>
          </a:xfrm>
          <a:prstGeom prst="rect">
            <a:avLst/>
          </a:prstGeom>
          <a:noFill/>
          <a:ln>
            <a:noFill/>
          </a:ln>
        </p:spPr>
      </p:pic>
    </p:spTree>
    <p:extLst>
      <p:ext uri="{BB962C8B-B14F-4D97-AF65-F5344CB8AC3E}">
        <p14:creationId xmlns:p14="http://schemas.microsoft.com/office/powerpoint/2010/main" val="28098774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6</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9600" dirty="0" smtClean="0">
              <a:solidFill>
                <a:srgbClr val="C00000"/>
              </a:solidFill>
            </a:endParaRPr>
          </a:p>
          <a:p>
            <a:pPr marL="0" indent="0" algn="ctr">
              <a:buNone/>
            </a:pPr>
            <a:r>
              <a:rPr lang="en-US" sz="3600" b="1" dirty="0">
                <a:solidFill>
                  <a:srgbClr val="002060"/>
                </a:solidFill>
              </a:rPr>
              <a:t>Clue</a:t>
            </a:r>
            <a:r>
              <a:rPr lang="en-US" sz="3600" b="1" dirty="0" smtClean="0">
                <a:solidFill>
                  <a:srgbClr val="002060"/>
                </a:solidFill>
              </a:rPr>
              <a:t>: # of species </a:t>
            </a:r>
            <a:r>
              <a:rPr lang="en-US" sz="3600" b="1" dirty="0" smtClean="0">
                <a:solidFill>
                  <a:srgbClr val="002060"/>
                </a:solidFill>
                <a:cs typeface="Lucida Sans Unicode"/>
              </a:rPr>
              <a:t>↓ without </a:t>
            </a:r>
            <a:r>
              <a:rPr lang="en-US" sz="3600" b="1" i="1" dirty="0" smtClean="0">
                <a:solidFill>
                  <a:srgbClr val="002060"/>
                </a:solidFill>
                <a:cs typeface="Lucida Sans Unicode"/>
              </a:rPr>
              <a:t>Pisaster</a:t>
            </a:r>
            <a:endParaRPr lang="en-US" sz="3600" b="1" i="1" dirty="0">
              <a:solidFill>
                <a:srgbClr val="002060"/>
              </a:solidFill>
            </a:endParaRPr>
          </a:p>
        </p:txBody>
      </p:sp>
    </p:spTree>
    <p:extLst>
      <p:ext uri="{BB962C8B-B14F-4D97-AF65-F5344CB8AC3E}">
        <p14:creationId xmlns:p14="http://schemas.microsoft.com/office/powerpoint/2010/main" val="15964081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486" y="117385"/>
            <a:ext cx="5084444" cy="1206045"/>
          </a:xfrm>
        </p:spPr>
        <p:txBody>
          <a:bodyPr>
            <a:normAutofit/>
          </a:bodyPr>
          <a:lstStyle/>
          <a:p>
            <a:r>
              <a:rPr lang="en-US" sz="3600" b="1" dirty="0" smtClean="0"/>
              <a:t>Keystone vs. Dominant</a:t>
            </a:r>
            <a:br>
              <a:rPr lang="en-US" sz="3600" b="1" dirty="0" smtClean="0"/>
            </a:br>
            <a:r>
              <a:rPr lang="en-US" sz="3600" b="1" dirty="0" smtClean="0"/>
              <a:t>Species</a:t>
            </a:r>
            <a:endParaRPr lang="en-US" sz="3600" b="1" dirty="0"/>
          </a:p>
        </p:txBody>
      </p:sp>
      <p:pic>
        <p:nvPicPr>
          <p:cNvPr id="3078" name="Picture 6" descr="http://sky.scnu.edu.cn/life/class/ecology/chapter/chapter17.files/image03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6631" y="818380"/>
            <a:ext cx="5217160" cy="5833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89049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63585"/>
            <a:ext cx="5007429" cy="208357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37114"/>
            <a:ext cx="5702816" cy="3820886"/>
          </a:xfrm>
          <a:prstGeom prst="rect">
            <a:avLst/>
          </a:prstGeom>
        </p:spPr>
      </p:pic>
      <p:sp>
        <p:nvSpPr>
          <p:cNvPr id="2" name="Title 1"/>
          <p:cNvSpPr>
            <a:spLocks noGrp="1"/>
          </p:cNvSpPr>
          <p:nvPr>
            <p:ph type="title"/>
          </p:nvPr>
        </p:nvSpPr>
        <p:spPr>
          <a:xfrm>
            <a:off x="212953" y="243843"/>
            <a:ext cx="4898572" cy="864867"/>
          </a:xfrm>
        </p:spPr>
        <p:txBody>
          <a:bodyPr>
            <a:normAutofit/>
          </a:bodyPr>
          <a:lstStyle/>
          <a:p>
            <a:r>
              <a:rPr lang="en-US" sz="3600" b="1" dirty="0" smtClean="0"/>
              <a:t>Invasive Species</a:t>
            </a:r>
            <a:endParaRPr lang="en-US" sz="3600" b="1" dirty="0"/>
          </a:p>
        </p:txBody>
      </p:sp>
      <p:pic>
        <p:nvPicPr>
          <p:cNvPr id="4" name="Content Placeholder 3"/>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5355122" y="0"/>
            <a:ext cx="3580686" cy="4780217"/>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41594" y="4669971"/>
            <a:ext cx="4602406" cy="2188029"/>
          </a:xfrm>
          <a:prstGeom prst="rect">
            <a:avLst/>
          </a:prstGeom>
        </p:spPr>
      </p:pic>
    </p:spTree>
    <p:extLst>
      <p:ext uri="{BB962C8B-B14F-4D97-AF65-F5344CB8AC3E}">
        <p14:creationId xmlns:p14="http://schemas.microsoft.com/office/powerpoint/2010/main" val="40940544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7</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3600" b="1" dirty="0" smtClean="0">
                <a:solidFill>
                  <a:srgbClr val="002060"/>
                </a:solidFill>
              </a:rPr>
              <a:t>Clue: significantly higher primary production with Fe</a:t>
            </a:r>
            <a:endParaRPr lang="en-US" sz="3600" b="1" dirty="0">
              <a:solidFill>
                <a:srgbClr val="002060"/>
              </a:solidFill>
            </a:endParaRPr>
          </a:p>
        </p:txBody>
      </p:sp>
    </p:spTree>
    <p:extLst>
      <p:ext uri="{BB962C8B-B14F-4D97-AF65-F5344CB8AC3E}">
        <p14:creationId xmlns:p14="http://schemas.microsoft.com/office/powerpoint/2010/main" val="2588645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30012"/>
            <a:ext cx="8229600" cy="1143000"/>
          </a:xfrm>
        </p:spPr>
        <p:txBody>
          <a:bodyPr>
            <a:normAutofit fontScale="90000"/>
          </a:bodyPr>
          <a:lstStyle/>
          <a:p>
            <a:r>
              <a:rPr lang="en-US" sz="4000" b="1" dirty="0"/>
              <a:t>Organisms must exchange matter with the environment to grow, reproduce, and maintain </a:t>
            </a:r>
            <a:r>
              <a:rPr lang="en-US" sz="4000" b="1" dirty="0" smtClean="0"/>
              <a:t>organization</a:t>
            </a:r>
            <a:r>
              <a:rPr lang="en-US" dirty="0"/>
              <a:t/>
            </a:r>
            <a:br>
              <a:rPr lang="en-US" dirty="0"/>
            </a:br>
            <a:endParaRPr lang="en-US" dirty="0"/>
          </a:p>
        </p:txBody>
      </p:sp>
      <p:pic>
        <p:nvPicPr>
          <p:cNvPr id="4" name="Picture 3" descr="D:\Chapter_55\B_Jpeg_Images\55_Labeled_Images\55_T01NutrientEnrichment-L.jpg"/>
          <p:cNvPicPr/>
          <p:nvPr/>
        </p:nvPicPr>
        <p:blipFill>
          <a:blip r:embed="rId3">
            <a:extLst>
              <a:ext uri="{28A0092B-C50C-407E-A947-70E740481C1C}">
                <a14:useLocalDpi xmlns:a14="http://schemas.microsoft.com/office/drawing/2010/main" val="0"/>
              </a:ext>
            </a:extLst>
          </a:blip>
          <a:srcRect/>
          <a:stretch>
            <a:fillRect/>
          </a:stretch>
        </p:blipFill>
        <p:spPr bwMode="auto">
          <a:xfrm>
            <a:off x="2213113" y="2381732"/>
            <a:ext cx="5022575" cy="3966057"/>
          </a:xfrm>
          <a:prstGeom prst="rect">
            <a:avLst/>
          </a:prstGeom>
          <a:noFill/>
          <a:ln>
            <a:noFill/>
          </a:ln>
        </p:spPr>
      </p:pic>
    </p:spTree>
    <p:extLst>
      <p:ext uri="{BB962C8B-B14F-4D97-AF65-F5344CB8AC3E}">
        <p14:creationId xmlns:p14="http://schemas.microsoft.com/office/powerpoint/2010/main" val="35083985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8</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3600" b="1" dirty="0" smtClean="0">
                <a:solidFill>
                  <a:srgbClr val="002060"/>
                </a:solidFill>
              </a:rPr>
              <a:t>Clue: bars do not overlap</a:t>
            </a:r>
            <a:endParaRPr lang="en-US" sz="3600" b="1" dirty="0">
              <a:solidFill>
                <a:srgbClr val="002060"/>
              </a:solidFill>
            </a:endParaRPr>
          </a:p>
        </p:txBody>
      </p:sp>
    </p:spTree>
    <p:extLst>
      <p:ext uri="{BB962C8B-B14F-4D97-AF65-F5344CB8AC3E}">
        <p14:creationId xmlns:p14="http://schemas.microsoft.com/office/powerpoint/2010/main" val="12735423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p:cNvSpPr txBox="1">
            <a:spLocks noChangeArrowheads="1"/>
          </p:cNvSpPr>
          <p:nvPr/>
        </p:nvSpPr>
        <p:spPr bwMode="auto">
          <a:xfrm>
            <a:off x="356715" y="174258"/>
            <a:ext cx="8493120" cy="414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itchFamily="16" charset="0"/>
                <a:ea typeface="msgothic" charset="0"/>
                <a:cs typeface="msgothic" charset="0"/>
              </a:defRPr>
            </a:lvl9pPr>
          </a:lstStyle>
          <a:p>
            <a:pPr algn="ctr"/>
            <a:r>
              <a:rPr lang="en-GB" altLang="en-US" sz="2000" b="1" dirty="0" smtClean="0">
                <a:latin typeface="+mn-lt"/>
              </a:rPr>
              <a:t>Amount of ATP used </a:t>
            </a:r>
            <a:r>
              <a:rPr lang="en-GB" altLang="en-US" sz="2000" b="1" dirty="0">
                <a:latin typeface="+mn-lt"/>
              </a:rPr>
              <a:t>by Na</a:t>
            </a:r>
            <a:r>
              <a:rPr lang="en-GB" altLang="en-US" sz="2000" b="1" baseline="30000" dirty="0">
                <a:latin typeface="+mn-lt"/>
              </a:rPr>
              <a:t>+</a:t>
            </a:r>
            <a:r>
              <a:rPr lang="en-GB" altLang="en-US" sz="2000" b="1" dirty="0">
                <a:latin typeface="+mn-lt"/>
              </a:rPr>
              <a:t>/K</a:t>
            </a:r>
            <a:r>
              <a:rPr lang="en-GB" altLang="en-US" sz="2000" b="1" baseline="30000" dirty="0">
                <a:latin typeface="+mn-lt"/>
              </a:rPr>
              <a:t>+</a:t>
            </a:r>
            <a:r>
              <a:rPr lang="en-GB" altLang="en-US" sz="2000" b="1" dirty="0">
                <a:latin typeface="+mn-lt"/>
              </a:rPr>
              <a:t>-ATPase as a function of temperature </a:t>
            </a:r>
            <a:r>
              <a:rPr lang="en-GB" altLang="en-US" sz="2000" b="1" dirty="0" smtClean="0">
                <a:latin typeface="+mn-lt"/>
              </a:rPr>
              <a:t>in (</a:t>
            </a:r>
            <a:r>
              <a:rPr lang="en-GB" altLang="en-US" sz="2000" b="1" dirty="0">
                <a:latin typeface="+mn-lt"/>
              </a:rPr>
              <a:t>A) foot muscle and (B) hepatopancreas. </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6160" y="5982388"/>
            <a:ext cx="1632960" cy="65238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2240" y="979303"/>
            <a:ext cx="3543840" cy="489363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6" name="Text Box 4"/>
          <p:cNvSpPr txBox="1">
            <a:spLocks noChangeArrowheads="1"/>
          </p:cNvSpPr>
          <p:nvPr/>
        </p:nvSpPr>
        <p:spPr bwMode="auto">
          <a:xfrm>
            <a:off x="2802240" y="5972307"/>
            <a:ext cx="3918240" cy="309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1pPr>
            <a:lvl2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2pPr>
            <a:lvl3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3pPr>
            <a:lvl4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4pPr>
            <a:lvl5pPr>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Lst>
              <a:defRPr sz="2400">
                <a:solidFill>
                  <a:srgbClr val="000000"/>
                </a:solidFill>
                <a:latin typeface="Times New Roman" pitchFamily="16" charset="0"/>
                <a:ea typeface="msgothic" charset="0"/>
                <a:cs typeface="msgothic" charset="0"/>
              </a:defRPr>
            </a:lvl9pPr>
          </a:lstStyle>
          <a:p>
            <a:r>
              <a:rPr lang="en-GB" altLang="en-US" sz="1100" b="1" dirty="0">
                <a:latin typeface="Arial" charset="0"/>
              </a:rPr>
              <a:t>Ramnanan C J , and Storey K B J Exp Biol 2006;209:677-688</a:t>
            </a:r>
          </a:p>
        </p:txBody>
      </p:sp>
      <p:sp>
        <p:nvSpPr>
          <p:cNvPr id="3077" name="Text Box 5"/>
          <p:cNvSpPr txBox="1">
            <a:spLocks noChangeArrowheads="1"/>
          </p:cNvSpPr>
          <p:nvPr/>
        </p:nvSpPr>
        <p:spPr bwMode="auto">
          <a:xfrm>
            <a:off x="97920" y="6613175"/>
            <a:ext cx="4930560" cy="3470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85725" indent="-85725">
              <a:tabLst>
                <a:tab pos="723900" algn="l"/>
                <a:tab pos="1447800" algn="l"/>
                <a:tab pos="2171700" algn="l"/>
                <a:tab pos="2895600" algn="l"/>
                <a:tab pos="3619500" algn="l"/>
                <a:tab pos="4343400" algn="l"/>
                <a:tab pos="5067300" algn="l"/>
              </a:tabLst>
              <a:defRPr sz="2400">
                <a:solidFill>
                  <a:srgbClr val="000000"/>
                </a:solidFill>
                <a:latin typeface="Times New Roman" pitchFamily="16" charset="0"/>
                <a:ea typeface="msgothic" charset="0"/>
                <a:cs typeface="msgothic" charset="0"/>
              </a:defRPr>
            </a:lvl1pPr>
            <a:lvl2pPr>
              <a:tabLst>
                <a:tab pos="723900" algn="l"/>
                <a:tab pos="1447800" algn="l"/>
                <a:tab pos="2171700" algn="l"/>
                <a:tab pos="2895600" algn="l"/>
                <a:tab pos="3619500" algn="l"/>
                <a:tab pos="4343400" algn="l"/>
                <a:tab pos="5067300" algn="l"/>
              </a:tabLst>
              <a:defRPr sz="2400">
                <a:solidFill>
                  <a:srgbClr val="000000"/>
                </a:solidFill>
                <a:latin typeface="Times New Roman" pitchFamily="16" charset="0"/>
                <a:ea typeface="msgothic" charset="0"/>
                <a:cs typeface="msgothic" charset="0"/>
              </a:defRPr>
            </a:lvl2pPr>
            <a:lvl3pPr>
              <a:tabLst>
                <a:tab pos="723900" algn="l"/>
                <a:tab pos="1447800" algn="l"/>
                <a:tab pos="2171700" algn="l"/>
                <a:tab pos="2895600" algn="l"/>
                <a:tab pos="3619500" algn="l"/>
                <a:tab pos="4343400" algn="l"/>
                <a:tab pos="5067300" algn="l"/>
              </a:tabLst>
              <a:defRPr sz="2400">
                <a:solidFill>
                  <a:srgbClr val="000000"/>
                </a:solidFill>
                <a:latin typeface="Times New Roman" pitchFamily="16" charset="0"/>
                <a:ea typeface="msgothic" charset="0"/>
                <a:cs typeface="msgothic" charset="0"/>
              </a:defRPr>
            </a:lvl3pPr>
            <a:lvl4pPr>
              <a:tabLst>
                <a:tab pos="723900" algn="l"/>
                <a:tab pos="1447800" algn="l"/>
                <a:tab pos="2171700" algn="l"/>
                <a:tab pos="2895600" algn="l"/>
                <a:tab pos="3619500" algn="l"/>
                <a:tab pos="4343400" algn="l"/>
                <a:tab pos="5067300" algn="l"/>
              </a:tabLst>
              <a:defRPr sz="2400">
                <a:solidFill>
                  <a:srgbClr val="000000"/>
                </a:solidFill>
                <a:latin typeface="Times New Roman" pitchFamily="16" charset="0"/>
                <a:ea typeface="msgothic" charset="0"/>
                <a:cs typeface="msgothic" charset="0"/>
              </a:defRPr>
            </a:lvl4pPr>
            <a:lvl5pPr>
              <a:tabLst>
                <a:tab pos="723900" algn="l"/>
                <a:tab pos="1447800" algn="l"/>
                <a:tab pos="2171700" algn="l"/>
                <a:tab pos="2895600" algn="l"/>
                <a:tab pos="3619500" algn="l"/>
                <a:tab pos="4343400" algn="l"/>
                <a:tab pos="5067300" algn="l"/>
              </a:tabLst>
              <a:defRPr sz="2400">
                <a:solidFill>
                  <a:srgbClr val="000000"/>
                </a:solidFill>
                <a:latin typeface="Times New Roman" pitchFamily="16"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Lst>
              <a:defRPr sz="2400">
                <a:solidFill>
                  <a:srgbClr val="000000"/>
                </a:solidFill>
                <a:latin typeface="Times New Roman" pitchFamily="16"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Lst>
              <a:defRPr sz="2400">
                <a:solidFill>
                  <a:srgbClr val="000000"/>
                </a:solidFill>
                <a:latin typeface="Times New Roman" pitchFamily="16"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Lst>
              <a:defRPr sz="2400">
                <a:solidFill>
                  <a:srgbClr val="000000"/>
                </a:solidFill>
                <a:latin typeface="Times New Roman" pitchFamily="16"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charset="2"/>
              <a:tabLst>
                <a:tab pos="723900" algn="l"/>
                <a:tab pos="1447800" algn="l"/>
                <a:tab pos="2171700" algn="l"/>
                <a:tab pos="2895600" algn="l"/>
                <a:tab pos="3619500" algn="l"/>
                <a:tab pos="4343400" algn="l"/>
                <a:tab pos="5067300" algn="l"/>
              </a:tabLst>
              <a:defRPr sz="2400">
                <a:solidFill>
                  <a:srgbClr val="000000"/>
                </a:solidFill>
                <a:latin typeface="Times New Roman" pitchFamily="16" charset="0"/>
                <a:ea typeface="msgothic" charset="0"/>
                <a:cs typeface="msgothic" charset="0"/>
              </a:defRPr>
            </a:lvl9pPr>
          </a:lstStyle>
          <a:p>
            <a:r>
              <a:rPr lang="en-GB" altLang="en-US" sz="900" dirty="0">
                <a:latin typeface="Arial" charset="0"/>
              </a:rPr>
              <a:t>©2006 by The Company of Biologists Ltd</a:t>
            </a:r>
          </a:p>
        </p:txBody>
      </p:sp>
      <p:sp>
        <p:nvSpPr>
          <p:cNvPr id="2" name="TextBox 1"/>
          <p:cNvSpPr txBox="1"/>
          <p:nvPr/>
        </p:nvSpPr>
        <p:spPr>
          <a:xfrm>
            <a:off x="474030" y="4648868"/>
            <a:ext cx="1929150" cy="1323439"/>
          </a:xfrm>
          <a:prstGeom prst="rect">
            <a:avLst/>
          </a:prstGeom>
          <a:noFill/>
        </p:spPr>
        <p:txBody>
          <a:bodyPr wrap="square" rtlCol="0">
            <a:spAutoFit/>
          </a:bodyPr>
          <a:lstStyle/>
          <a:p>
            <a:r>
              <a:rPr lang="en-GB" altLang="en-US" sz="2000" b="1" dirty="0"/>
              <a:t>Na</a:t>
            </a:r>
            <a:r>
              <a:rPr lang="en-GB" altLang="en-US" sz="2000" b="1" baseline="30000" dirty="0"/>
              <a:t>+</a:t>
            </a:r>
            <a:r>
              <a:rPr lang="en-GB" altLang="en-US" sz="2000" b="1" dirty="0"/>
              <a:t>/K</a:t>
            </a:r>
            <a:r>
              <a:rPr lang="en-GB" altLang="en-US" sz="2000" b="1" baseline="30000" dirty="0"/>
              <a:t>+</a:t>
            </a:r>
            <a:r>
              <a:rPr lang="en-GB" altLang="en-US" sz="2000" b="1" dirty="0"/>
              <a:t>-ATPase </a:t>
            </a:r>
            <a:r>
              <a:rPr lang="en-US" sz="2000" b="1" dirty="0" smtClean="0"/>
              <a:t>consumes lots of cellular ATP in active snails.</a:t>
            </a:r>
            <a:endParaRPr lang="en-US" sz="2000" b="1" dirty="0"/>
          </a:p>
        </p:txBody>
      </p:sp>
      <p:sp>
        <p:nvSpPr>
          <p:cNvPr id="3" name="TextBox 2"/>
          <p:cNvSpPr txBox="1"/>
          <p:nvPr/>
        </p:nvSpPr>
        <p:spPr>
          <a:xfrm>
            <a:off x="474030" y="1062990"/>
            <a:ext cx="2177730" cy="3416320"/>
          </a:xfrm>
          <a:prstGeom prst="rect">
            <a:avLst/>
          </a:prstGeom>
          <a:noFill/>
        </p:spPr>
        <p:txBody>
          <a:bodyPr wrap="square" rtlCol="0">
            <a:spAutoFit/>
          </a:bodyPr>
          <a:lstStyle/>
          <a:p>
            <a:r>
              <a:rPr lang="en-US" sz="2400" b="1" dirty="0" smtClean="0">
                <a:solidFill>
                  <a:srgbClr val="C00000"/>
                </a:solidFill>
              </a:rPr>
              <a:t>Organisms respond to changes in their environment through behavioral and physiological mechanisms.</a:t>
            </a:r>
            <a:endParaRPr lang="en-US" sz="2400" b="1" dirty="0">
              <a:solidFill>
                <a:srgbClr val="C00000"/>
              </a:solidFill>
            </a:endParaRPr>
          </a:p>
        </p:txBody>
      </p:sp>
    </p:spTree>
    <p:extLst>
      <p:ext uri="{BB962C8B-B14F-4D97-AF65-F5344CB8AC3E}">
        <p14:creationId xmlns:p14="http://schemas.microsoft.com/office/powerpoint/2010/main" val="1969496425"/>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1</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a</a:t>
            </a:r>
            <a:endParaRPr lang="en-US" sz="4000" dirty="0" smtClean="0">
              <a:solidFill>
                <a:srgbClr val="C00000"/>
              </a:solidFill>
            </a:endParaRPr>
          </a:p>
          <a:p>
            <a:pPr marL="0" indent="0" algn="ctr">
              <a:buNone/>
            </a:pPr>
            <a:r>
              <a:rPr lang="en-US" sz="3600" b="1" dirty="0" smtClean="0">
                <a:solidFill>
                  <a:srgbClr val="002060"/>
                </a:solidFill>
              </a:rPr>
              <a:t>Clue: biological magnification</a:t>
            </a:r>
            <a:endParaRPr lang="en-US" sz="3600" b="1" dirty="0">
              <a:solidFill>
                <a:srgbClr val="002060"/>
              </a:solidFill>
            </a:endParaRPr>
          </a:p>
        </p:txBody>
      </p:sp>
    </p:spTree>
    <p:extLst>
      <p:ext uri="{BB962C8B-B14F-4D97-AF65-F5344CB8AC3E}">
        <p14:creationId xmlns:p14="http://schemas.microsoft.com/office/powerpoint/2010/main" val="3815300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a:t>
            </a:r>
            <a:r>
              <a:rPr lang="en-US" sz="3600" b="1" dirty="0"/>
              <a:t>9</a:t>
            </a:r>
          </a:p>
        </p:txBody>
      </p:sp>
      <p:sp>
        <p:nvSpPr>
          <p:cNvPr id="3" name="Content Placeholder 2"/>
          <p:cNvSpPr>
            <a:spLocks noGrp="1"/>
          </p:cNvSpPr>
          <p:nvPr>
            <p:ph idx="1"/>
          </p:nvPr>
        </p:nvSpPr>
        <p:spPr/>
        <p:txBody>
          <a:bodyPr>
            <a:normAutofit/>
          </a:bodyPr>
          <a:lstStyle/>
          <a:p>
            <a:pPr marL="0" indent="0" algn="ctr">
              <a:buNone/>
            </a:pPr>
            <a:r>
              <a:rPr lang="en-US" sz="9600" dirty="0" smtClean="0">
                <a:solidFill>
                  <a:srgbClr val="C00000"/>
                </a:solidFill>
              </a:rPr>
              <a:t>a</a:t>
            </a:r>
            <a:endParaRPr lang="en-US" sz="4000" dirty="0" smtClean="0">
              <a:solidFill>
                <a:srgbClr val="C00000"/>
              </a:solidFill>
            </a:endParaRPr>
          </a:p>
          <a:p>
            <a:pPr marL="0" indent="0" algn="ctr">
              <a:buNone/>
            </a:pPr>
            <a:r>
              <a:rPr lang="en-US" sz="3600" b="1" dirty="0" smtClean="0">
                <a:solidFill>
                  <a:srgbClr val="002060"/>
                </a:solidFill>
              </a:rPr>
              <a:t>Clue: learned </a:t>
            </a:r>
            <a:r>
              <a:rPr lang="en-US" sz="3600" b="1" u="sng" dirty="0" smtClean="0">
                <a:solidFill>
                  <a:srgbClr val="002060"/>
                </a:solidFill>
              </a:rPr>
              <a:t>and</a:t>
            </a:r>
            <a:r>
              <a:rPr lang="en-US" sz="3600" b="1" dirty="0" smtClean="0">
                <a:solidFill>
                  <a:srgbClr val="002060"/>
                </a:solidFill>
              </a:rPr>
              <a:t> innate behaviors may increase survival</a:t>
            </a:r>
            <a:endParaRPr lang="en-US" sz="3600" b="1" dirty="0">
              <a:solidFill>
                <a:srgbClr val="002060"/>
              </a:solidFill>
            </a:endParaRPr>
          </a:p>
        </p:txBody>
      </p:sp>
    </p:spTree>
    <p:extLst>
      <p:ext uri="{BB962C8B-B14F-4D97-AF65-F5344CB8AC3E}">
        <p14:creationId xmlns:p14="http://schemas.microsoft.com/office/powerpoint/2010/main" val="6448152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Math Grid In 1</a:t>
            </a:r>
            <a:endParaRPr lang="en-US" sz="3600" b="1" dirty="0"/>
          </a:p>
        </p:txBody>
      </p:sp>
      <p:pic>
        <p:nvPicPr>
          <p:cNvPr id="5" name="Content Placeholder 4" descr="http://www2.estrellamountain.edu/faculty/farabee/BIOBK/expgrowth.gif"/>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45870" y="1760539"/>
            <a:ext cx="6460807" cy="3974306"/>
          </a:xfrm>
          <a:prstGeom prst="rect">
            <a:avLst/>
          </a:prstGeom>
          <a:noFill/>
          <a:ln>
            <a:noFill/>
          </a:ln>
        </p:spPr>
      </p:pic>
    </p:spTree>
    <p:extLst>
      <p:ext uri="{BB962C8B-B14F-4D97-AF65-F5344CB8AC3E}">
        <p14:creationId xmlns:p14="http://schemas.microsoft.com/office/powerpoint/2010/main" val="17648026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Math Grid In 1</a:t>
            </a:r>
            <a:endParaRPr lang="en-US" sz="3600" b="1"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600200"/>
                <a:ext cx="8229600" cy="4525963"/>
              </a:xfrm>
            </p:spPr>
            <p:txBody>
              <a:bodyPr>
                <a:normAutofit/>
              </a:bodyPr>
              <a:lstStyle/>
              <a:p>
                <a:pPr marL="0" indent="0">
                  <a:buNone/>
                </a:pPr>
                <a:r>
                  <a:rPr lang="en-US" sz="2800" b="1" dirty="0" smtClean="0"/>
                  <a:t>The correct answer: </a:t>
                </a:r>
                <a:r>
                  <a:rPr lang="en-US" sz="2800" b="1" dirty="0" smtClean="0">
                    <a:solidFill>
                      <a:srgbClr val="C00000"/>
                    </a:solidFill>
                  </a:rPr>
                  <a:t>840 ants/month</a:t>
                </a:r>
                <a:endParaRPr lang="en-US" sz="2800" b="1" dirty="0" smtClean="0"/>
              </a:p>
              <a:p>
                <a:pPr marL="0" indent="0">
                  <a:buNone/>
                </a:pPr>
                <a:endParaRPr lang="en-US" sz="2800" i="1" dirty="0" smtClean="0">
                  <a:latin typeface="Cambria Math"/>
                </a:endParaRPr>
              </a:p>
              <a:p>
                <a:pPr marL="0" indent="0">
                  <a:buNone/>
                </a:pPr>
                <a:r>
                  <a:rPr lang="en-US" sz="2800" b="1" dirty="0" smtClean="0"/>
                  <a:t>Solution:</a:t>
                </a:r>
              </a:p>
              <a:p>
                <a:pPr marL="0" indent="0">
                  <a:buNone/>
                </a:pPr>
                <a14:m>
                  <m:oMath xmlns:m="http://schemas.openxmlformats.org/officeDocument/2006/math">
                    <m:f>
                      <m:fPr>
                        <m:ctrlPr>
                          <a:rPr lang="en-US" sz="2800" i="1">
                            <a:latin typeface="Cambria Math" panose="02040503050406030204" pitchFamily="18" charset="0"/>
                          </a:rPr>
                        </m:ctrlPr>
                      </m:fPr>
                      <m:num>
                        <m:r>
                          <m:rPr>
                            <m:sty m:val="p"/>
                          </m:rPr>
                          <a:rPr lang="en-US" sz="2800">
                            <a:latin typeface="Cambria Math"/>
                          </a:rPr>
                          <m:t>dN</m:t>
                        </m:r>
                      </m:num>
                      <m:den>
                        <m:r>
                          <m:rPr>
                            <m:sty m:val="p"/>
                          </m:rPr>
                          <a:rPr lang="en-US" sz="2800">
                            <a:latin typeface="Cambria Math"/>
                          </a:rPr>
                          <m:t>dt</m:t>
                        </m:r>
                      </m:den>
                    </m:f>
                    <m:r>
                      <a:rPr lang="en-US" sz="2800">
                        <a:latin typeface="Cambria Math"/>
                      </a:rPr>
                      <m:t>=</m:t>
                    </m:r>
                    <m:sSub>
                      <m:sSubPr>
                        <m:ctrlPr>
                          <a:rPr lang="en-US" sz="2800" i="1">
                            <a:latin typeface="Cambria Math" panose="02040503050406030204" pitchFamily="18" charset="0"/>
                          </a:rPr>
                        </m:ctrlPr>
                      </m:sSubPr>
                      <m:e>
                        <m:r>
                          <m:rPr>
                            <m:sty m:val="p"/>
                          </m:rPr>
                          <a:rPr lang="en-US" sz="2800">
                            <a:latin typeface="Cambria Math"/>
                          </a:rPr>
                          <m:t>r</m:t>
                        </m:r>
                      </m:e>
                      <m:sub>
                        <m:r>
                          <m:rPr>
                            <m:sty m:val="p"/>
                          </m:rPr>
                          <a:rPr lang="en-US" sz="2800">
                            <a:latin typeface="Cambria Math"/>
                          </a:rPr>
                          <m:t>max</m:t>
                        </m:r>
                      </m:sub>
                    </m:sSub>
                    <m:r>
                      <m:rPr>
                        <m:sty m:val="p"/>
                      </m:rPr>
                      <a:rPr lang="en-US" sz="2800">
                        <a:latin typeface="Cambria Math"/>
                      </a:rPr>
                      <m:t>N</m:t>
                    </m:r>
                    <m:d>
                      <m:dPr>
                        <m:ctrlPr>
                          <a:rPr lang="en-US" sz="2800" i="1">
                            <a:latin typeface="Cambria Math" panose="02040503050406030204" pitchFamily="18" charset="0"/>
                          </a:rPr>
                        </m:ctrlPr>
                      </m:dPr>
                      <m:e>
                        <m:f>
                          <m:fPr>
                            <m:ctrlPr>
                              <a:rPr lang="en-US" sz="2800" i="1">
                                <a:latin typeface="Cambria Math" panose="02040503050406030204" pitchFamily="18" charset="0"/>
                              </a:rPr>
                            </m:ctrlPr>
                          </m:fPr>
                          <m:num>
                            <m:r>
                              <m:rPr>
                                <m:sty m:val="p"/>
                              </m:rPr>
                              <a:rPr lang="en-US" sz="2800">
                                <a:latin typeface="Cambria Math"/>
                              </a:rPr>
                              <m:t>K</m:t>
                            </m:r>
                            <m:r>
                              <a:rPr lang="en-US" sz="2800" i="1">
                                <a:latin typeface="Cambria Math"/>
                              </a:rPr>
                              <m:t>−</m:t>
                            </m:r>
                            <m:r>
                              <m:rPr>
                                <m:sty m:val="p"/>
                              </m:rPr>
                              <a:rPr lang="en-US" sz="2800">
                                <a:latin typeface="Cambria Math"/>
                              </a:rPr>
                              <m:t>N</m:t>
                            </m:r>
                          </m:num>
                          <m:den>
                            <m:r>
                              <m:rPr>
                                <m:sty m:val="p"/>
                              </m:rPr>
                              <a:rPr lang="en-US" sz="2800">
                                <a:latin typeface="Cambria Math"/>
                              </a:rPr>
                              <m:t>K</m:t>
                            </m:r>
                          </m:den>
                        </m:f>
                      </m:e>
                    </m:d>
                  </m:oMath>
                </a14:m>
                <a:r>
                  <a:rPr lang="en-US" sz="2800" dirty="0"/>
                  <a:t>  </a:t>
                </a:r>
                <a:r>
                  <a:rPr lang="en-US" sz="2800" dirty="0" smtClean="0"/>
                  <a:t>              </a:t>
                </a:r>
                <a:r>
                  <a:rPr lang="en-US" sz="2800" dirty="0" smtClean="0">
                    <a:solidFill>
                      <a:srgbClr val="C00000"/>
                    </a:solidFill>
                  </a:rPr>
                  <a:t>N </a:t>
                </a:r>
                <a:r>
                  <a:rPr lang="en-US" sz="2800" dirty="0">
                    <a:solidFill>
                      <a:srgbClr val="C00000"/>
                    </a:solidFill>
                  </a:rPr>
                  <a:t>= 15,000/15 = 1,000</a:t>
                </a:r>
              </a:p>
              <a:p>
                <a:pPr marL="0" indent="0">
                  <a:buNone/>
                </a:pPr>
                <a:r>
                  <a:rPr lang="en-US" sz="2800" dirty="0"/>
                  <a:t>	</a:t>
                </a:r>
                <a:r>
                  <a:rPr lang="en-US" sz="2800" dirty="0" smtClean="0"/>
                  <a:t>       </a:t>
                </a:r>
              </a:p>
              <a:p>
                <a:pPr marL="0" indent="0">
                  <a:buNone/>
                </a:pPr>
                <a:endParaRPr lang="en-US" sz="1000" dirty="0">
                  <a:solidFill>
                    <a:srgbClr val="C00000"/>
                  </a:solidFill>
                </a:endParaRPr>
              </a:p>
              <a:p>
                <a:endParaRPr lang="en-US" sz="1000" dirty="0"/>
              </a:p>
              <a:p>
                <a:pPr marL="0" indent="0">
                  <a:buNone/>
                </a:pPr>
                <a14:m>
                  <m:oMath xmlns:m="http://schemas.openxmlformats.org/officeDocument/2006/math">
                    <m:f>
                      <m:fPr>
                        <m:ctrlPr>
                          <a:rPr lang="en-US" sz="2800" i="1">
                            <a:latin typeface="Cambria Math" panose="02040503050406030204" pitchFamily="18" charset="0"/>
                          </a:rPr>
                        </m:ctrlPr>
                      </m:fPr>
                      <m:num>
                        <m:r>
                          <m:rPr>
                            <m:sty m:val="p"/>
                          </m:rPr>
                          <a:rPr lang="en-US" sz="2800">
                            <a:latin typeface="Cambria Math"/>
                          </a:rPr>
                          <m:t>dN</m:t>
                        </m:r>
                      </m:num>
                      <m:den>
                        <m:r>
                          <m:rPr>
                            <m:sty m:val="p"/>
                          </m:rPr>
                          <a:rPr lang="en-US" sz="2800">
                            <a:latin typeface="Cambria Math"/>
                          </a:rPr>
                          <m:t>dt</m:t>
                        </m:r>
                      </m:den>
                    </m:f>
                    <m:r>
                      <a:rPr lang="en-US" sz="2800">
                        <a:latin typeface="Cambria Math"/>
                      </a:rPr>
                      <m:t>=0.9 </m:t>
                    </m:r>
                    <m:r>
                      <m:rPr>
                        <m:sty m:val="p"/>
                      </m:rPr>
                      <a:rPr lang="en-US" sz="2800">
                        <a:latin typeface="Cambria Math"/>
                      </a:rPr>
                      <m:t>x</m:t>
                    </m:r>
                    <m:r>
                      <a:rPr lang="en-US" sz="2800">
                        <a:latin typeface="Cambria Math"/>
                      </a:rPr>
                      <m:t> 1,000</m:t>
                    </m:r>
                    <m:d>
                      <m:dPr>
                        <m:ctrlPr>
                          <a:rPr lang="en-US" sz="2800" i="1">
                            <a:latin typeface="Cambria Math" panose="02040503050406030204" pitchFamily="18" charset="0"/>
                          </a:rPr>
                        </m:ctrlPr>
                      </m:dPr>
                      <m:e>
                        <m:f>
                          <m:fPr>
                            <m:ctrlPr>
                              <a:rPr lang="en-US" sz="2800" i="1">
                                <a:latin typeface="Cambria Math" panose="02040503050406030204" pitchFamily="18" charset="0"/>
                              </a:rPr>
                            </m:ctrlPr>
                          </m:fPr>
                          <m:num>
                            <m:r>
                              <a:rPr lang="en-US" sz="2800">
                                <a:latin typeface="Cambria Math"/>
                              </a:rPr>
                              <m:t>15,000</m:t>
                            </m:r>
                            <m:r>
                              <a:rPr lang="en-US" sz="2800" i="1">
                                <a:latin typeface="Cambria Math"/>
                              </a:rPr>
                              <m:t>−</m:t>
                            </m:r>
                            <m:r>
                              <a:rPr lang="en-US" sz="2800">
                                <a:latin typeface="Cambria Math"/>
                              </a:rPr>
                              <m:t>1,000</m:t>
                            </m:r>
                          </m:num>
                          <m:den>
                            <m:r>
                              <a:rPr lang="en-US" sz="2800">
                                <a:latin typeface="Cambria Math"/>
                              </a:rPr>
                              <m:t>15,000</m:t>
                            </m:r>
                          </m:den>
                        </m:f>
                      </m:e>
                    </m:d>
                  </m:oMath>
                </a14:m>
                <a:r>
                  <a:rPr lang="en-US" sz="2800" dirty="0"/>
                  <a:t> = </a:t>
                </a:r>
                <a:r>
                  <a:rPr lang="en-US" sz="2800" b="1" dirty="0"/>
                  <a:t>840 </a:t>
                </a:r>
                <a:r>
                  <a:rPr lang="en-US" sz="2800" b="1" dirty="0" smtClean="0"/>
                  <a:t>ants/month</a:t>
                </a:r>
                <a:endParaRPr lang="en-US" sz="2800" dirty="0"/>
              </a:p>
              <a:p>
                <a:endParaRPr lang="en-US" dirty="0">
                  <a:solidFill>
                    <a:srgbClr val="0000FF"/>
                  </a:solidFill>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600200"/>
                <a:ext cx="8229600" cy="4525963"/>
              </a:xfrm>
              <a:blipFill rotWithShape="1">
                <a:blip r:embed="rId3"/>
                <a:stretch>
                  <a:fillRect l="-1481" t="-1213"/>
                </a:stretch>
              </a:blipFill>
            </p:spPr>
            <p:txBody>
              <a:bodyPr/>
              <a:lstStyle/>
              <a:p>
                <a:r>
                  <a:rPr lang="en-US">
                    <a:noFill/>
                  </a:rPr>
                  <a:t> </a:t>
                </a:r>
              </a:p>
            </p:txBody>
          </p:sp>
        </mc:Fallback>
      </mc:AlternateContent>
    </p:spTree>
    <p:extLst>
      <p:ext uri="{BB962C8B-B14F-4D97-AF65-F5344CB8AC3E}">
        <p14:creationId xmlns:p14="http://schemas.microsoft.com/office/powerpoint/2010/main" val="20270577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Math Grid In 2</a:t>
            </a:r>
            <a:endParaRPr lang="en-US" sz="3600" b="1" dirty="0"/>
          </a:p>
        </p:txBody>
      </p:sp>
      <p:sp>
        <p:nvSpPr>
          <p:cNvPr id="3" name="Content Placeholder 2"/>
          <p:cNvSpPr>
            <a:spLocks noGrp="1"/>
          </p:cNvSpPr>
          <p:nvPr>
            <p:ph idx="1"/>
          </p:nvPr>
        </p:nvSpPr>
        <p:spPr>
          <a:xfrm>
            <a:off x="640080" y="1600200"/>
            <a:ext cx="8046720" cy="4525963"/>
          </a:xfrm>
        </p:spPr>
        <p:txBody>
          <a:bodyPr>
            <a:normAutofit lnSpcReduction="10000"/>
          </a:bodyPr>
          <a:lstStyle/>
          <a:p>
            <a:pPr marL="0" lvl="0" indent="0">
              <a:buNone/>
            </a:pPr>
            <a:r>
              <a:rPr lang="en-US" sz="2800" b="1" dirty="0" smtClean="0"/>
              <a:t>The correct answer: </a:t>
            </a:r>
            <a:r>
              <a:rPr lang="en-US" sz="2800" b="1" dirty="0" smtClean="0">
                <a:solidFill>
                  <a:srgbClr val="C00000"/>
                </a:solidFill>
              </a:rPr>
              <a:t>4.05</a:t>
            </a:r>
          </a:p>
          <a:p>
            <a:pPr marL="0" lvl="0" indent="0">
              <a:buNone/>
            </a:pPr>
            <a:endParaRPr lang="en-US" sz="2800" dirty="0"/>
          </a:p>
          <a:p>
            <a:pPr marL="0" lvl="0" indent="0">
              <a:buNone/>
            </a:pPr>
            <a:r>
              <a:rPr lang="en-US" sz="2800" b="1" dirty="0" smtClean="0"/>
              <a:t>Solution:</a:t>
            </a:r>
          </a:p>
          <a:p>
            <a:pPr marL="0" lvl="0" indent="0">
              <a:buNone/>
            </a:pPr>
            <a:r>
              <a:rPr lang="en-US" sz="2800" dirty="0" smtClean="0">
                <a:solidFill>
                  <a:srgbClr val="002060"/>
                </a:solidFill>
              </a:rPr>
              <a:t>50</a:t>
            </a:r>
            <a:r>
              <a:rPr lang="en-US" sz="2800" dirty="0">
                <a:solidFill>
                  <a:srgbClr val="002060"/>
                </a:solidFill>
              </a:rPr>
              <a:t>% of 2.7 x 10</a:t>
            </a:r>
            <a:r>
              <a:rPr lang="en-US" sz="2800" baseline="30000" dirty="0">
                <a:solidFill>
                  <a:srgbClr val="002060"/>
                </a:solidFill>
              </a:rPr>
              <a:t>5</a:t>
            </a:r>
            <a:r>
              <a:rPr lang="en-US" sz="2800" dirty="0">
                <a:solidFill>
                  <a:srgbClr val="002060"/>
                </a:solidFill>
              </a:rPr>
              <a:t> kg/hectare = 1.35 x 10</a:t>
            </a:r>
            <a:r>
              <a:rPr lang="en-US" sz="2800" baseline="30000" dirty="0">
                <a:solidFill>
                  <a:srgbClr val="002060"/>
                </a:solidFill>
              </a:rPr>
              <a:t>5 </a:t>
            </a:r>
            <a:r>
              <a:rPr lang="en-US" sz="2800" dirty="0" smtClean="0">
                <a:solidFill>
                  <a:srgbClr val="002060"/>
                </a:solidFill>
              </a:rPr>
              <a:t>kg/hectare</a:t>
            </a:r>
          </a:p>
          <a:p>
            <a:pPr marL="0" lvl="0" indent="0">
              <a:buNone/>
            </a:pPr>
            <a:endParaRPr lang="en-US" sz="1100" dirty="0"/>
          </a:p>
          <a:p>
            <a:pPr marL="0" indent="0">
              <a:buNone/>
            </a:pPr>
            <a:r>
              <a:rPr lang="en-US" sz="2800" dirty="0">
                <a:solidFill>
                  <a:srgbClr val="006600"/>
                </a:solidFill>
              </a:rPr>
              <a:t>1.35 x 10</a:t>
            </a:r>
            <a:r>
              <a:rPr lang="en-US" sz="2800" baseline="30000" dirty="0">
                <a:solidFill>
                  <a:srgbClr val="006600"/>
                </a:solidFill>
              </a:rPr>
              <a:t>5</a:t>
            </a:r>
            <a:r>
              <a:rPr lang="en-US" sz="2800" dirty="0">
                <a:solidFill>
                  <a:srgbClr val="006600"/>
                </a:solidFill>
              </a:rPr>
              <a:t> kg/hectare x 3 hectare = 4.05 x 10</a:t>
            </a:r>
            <a:r>
              <a:rPr lang="en-US" sz="2800" baseline="30000" dirty="0">
                <a:solidFill>
                  <a:srgbClr val="006600"/>
                </a:solidFill>
              </a:rPr>
              <a:t>5</a:t>
            </a:r>
            <a:r>
              <a:rPr lang="en-US" sz="2800" dirty="0">
                <a:solidFill>
                  <a:srgbClr val="006600"/>
                </a:solidFill>
              </a:rPr>
              <a:t> kg </a:t>
            </a:r>
          </a:p>
          <a:p>
            <a:pPr marL="0" indent="0">
              <a:buNone/>
            </a:pPr>
            <a:endParaRPr lang="en-US" sz="1100" dirty="0" smtClean="0">
              <a:solidFill>
                <a:srgbClr val="006600"/>
              </a:solidFill>
            </a:endParaRPr>
          </a:p>
          <a:p>
            <a:pPr marL="0" indent="0">
              <a:buNone/>
            </a:pPr>
            <a:r>
              <a:rPr lang="en-US" sz="2800" dirty="0" smtClean="0"/>
              <a:t>Give </a:t>
            </a:r>
            <a:r>
              <a:rPr lang="en-US" sz="2800" dirty="0"/>
              <a:t>answer to the nearest hundredth of 10</a:t>
            </a:r>
            <a:r>
              <a:rPr lang="en-US" sz="2800" baseline="30000" dirty="0"/>
              <a:t>5</a:t>
            </a:r>
            <a:r>
              <a:rPr lang="en-US" sz="2800" dirty="0"/>
              <a:t> kg = </a:t>
            </a:r>
            <a:r>
              <a:rPr lang="en-US" sz="2800" b="1" dirty="0" smtClean="0"/>
              <a:t>4.05</a:t>
            </a:r>
          </a:p>
          <a:p>
            <a:pPr marL="0" indent="0">
              <a:buNone/>
            </a:pPr>
            <a:endParaRPr lang="en-US" sz="2800" b="1" dirty="0"/>
          </a:p>
          <a:p>
            <a:pPr marL="0" indent="0">
              <a:buNone/>
            </a:pPr>
            <a:r>
              <a:rPr lang="en-US" sz="2000" dirty="0" smtClean="0">
                <a:solidFill>
                  <a:srgbClr val="002060"/>
                </a:solidFill>
              </a:rPr>
              <a:t>In case you are curious: </a:t>
            </a:r>
          </a:p>
          <a:p>
            <a:pPr marL="0" indent="0">
              <a:buNone/>
            </a:pPr>
            <a:r>
              <a:rPr lang="en-US" sz="2000" dirty="0" smtClean="0">
                <a:solidFill>
                  <a:srgbClr val="002060"/>
                </a:solidFill>
              </a:rPr>
              <a:t>1 </a:t>
            </a:r>
            <a:r>
              <a:rPr lang="en-US" sz="2000" dirty="0">
                <a:solidFill>
                  <a:srgbClr val="002060"/>
                </a:solidFill>
              </a:rPr>
              <a:t>hectare = 10,000 square meters or 2.5 acres</a:t>
            </a:r>
          </a:p>
          <a:p>
            <a:endParaRPr lang="en-US" dirty="0">
              <a:solidFill>
                <a:srgbClr val="0000FF"/>
              </a:solidFill>
            </a:endParaRPr>
          </a:p>
        </p:txBody>
      </p:sp>
    </p:spTree>
    <p:extLst>
      <p:ext uri="{BB962C8B-B14F-4D97-AF65-F5344CB8AC3E}">
        <p14:creationId xmlns:p14="http://schemas.microsoft.com/office/powerpoint/2010/main" val="10839016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Chapter_55\B_Jpeg_Images\55_Labeled_Images\55_14bCarbonCycle-L.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14500" y="560388"/>
            <a:ext cx="5849528" cy="5851525"/>
          </a:xfrm>
          <a:prstGeom prst="rect">
            <a:avLst/>
          </a:prstGeom>
          <a:noFill/>
          <a:ln>
            <a:noFill/>
          </a:ln>
          <a:extLst/>
        </p:spPr>
      </p:pic>
      <p:sp>
        <p:nvSpPr>
          <p:cNvPr id="2" name="Title 1"/>
          <p:cNvSpPr>
            <a:spLocks noGrp="1"/>
          </p:cNvSpPr>
          <p:nvPr>
            <p:ph type="title"/>
          </p:nvPr>
        </p:nvSpPr>
        <p:spPr>
          <a:xfrm>
            <a:off x="217170" y="126048"/>
            <a:ext cx="2800350" cy="1794192"/>
          </a:xfrm>
        </p:spPr>
        <p:txBody>
          <a:bodyPr>
            <a:normAutofit/>
          </a:bodyPr>
          <a:lstStyle/>
          <a:p>
            <a:r>
              <a:rPr lang="en-US" sz="3200" b="1" dirty="0" smtClean="0"/>
              <a:t>Carbon Cycle</a:t>
            </a:r>
            <a:endParaRPr lang="en-US" sz="3200" b="1" dirty="0"/>
          </a:p>
        </p:txBody>
      </p:sp>
    </p:spTree>
    <p:extLst>
      <p:ext uri="{BB962C8B-B14F-4D97-AF65-F5344CB8AC3E}">
        <p14:creationId xmlns:p14="http://schemas.microsoft.com/office/powerpoint/2010/main" val="35559739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1</a:t>
            </a:r>
            <a:br>
              <a:rPr lang="en-US" sz="3600" b="1" dirty="0" smtClean="0"/>
            </a:br>
            <a:r>
              <a:rPr lang="en-US" sz="2800" b="1" dirty="0" smtClean="0">
                <a:solidFill>
                  <a:srgbClr val="002060"/>
                </a:solidFill>
              </a:rPr>
              <a:t>4 points possible</a:t>
            </a:r>
            <a:endParaRPr lang="en-US" sz="2800" b="1" dirty="0">
              <a:solidFill>
                <a:srgbClr val="002060"/>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278321770"/>
              </p:ext>
            </p:extLst>
          </p:nvPr>
        </p:nvGraphicFramePr>
        <p:xfrm>
          <a:off x="141514" y="1417638"/>
          <a:ext cx="8730343" cy="5090160"/>
        </p:xfrm>
        <a:graphic>
          <a:graphicData uri="http://schemas.openxmlformats.org/drawingml/2006/table">
            <a:tbl>
              <a:tblPr firstRow="1" bandRow="1">
                <a:tableStyleId>{073A0DAA-6AF3-43AB-8588-CEC1D06C72B9}</a:tableStyleId>
              </a:tblPr>
              <a:tblGrid>
                <a:gridCol w="1480457"/>
                <a:gridCol w="4051069"/>
                <a:gridCol w="3198817"/>
              </a:tblGrid>
              <a:tr h="370840">
                <a:tc>
                  <a:txBody>
                    <a:bodyPr/>
                    <a:lstStyle/>
                    <a:p>
                      <a:endParaRPr lang="en-US" dirty="0"/>
                    </a:p>
                  </a:txBody>
                  <a:tcPr/>
                </a:tc>
                <a:tc>
                  <a:txBody>
                    <a:bodyPr/>
                    <a:lstStyle/>
                    <a:p>
                      <a:pPr algn="ctr"/>
                      <a:r>
                        <a:rPr lang="en-US" sz="2000" dirty="0" smtClean="0"/>
                        <a:t>Defines ecological role – 1 pt each</a:t>
                      </a:r>
                      <a:endParaRPr lang="en-US" sz="2000" dirty="0"/>
                    </a:p>
                  </a:txBody>
                  <a:tcPr/>
                </a:tc>
                <a:tc>
                  <a:txBody>
                    <a:bodyPr/>
                    <a:lstStyle/>
                    <a:p>
                      <a:pPr algn="ctr"/>
                      <a:r>
                        <a:rPr lang="en-US" sz="2000" dirty="0" smtClean="0"/>
                        <a:t>Details, mechanism, elaboration</a:t>
                      </a:r>
                      <a:r>
                        <a:rPr lang="en-US" sz="2000" baseline="0" dirty="0" smtClean="0"/>
                        <a:t> – 1 pt each</a:t>
                      </a:r>
                      <a:endParaRPr lang="en-US" sz="2000" dirty="0"/>
                    </a:p>
                  </a:txBody>
                  <a:tcPr/>
                </a:tc>
              </a:tr>
              <a:tr h="370840">
                <a:tc>
                  <a:txBody>
                    <a:bodyPr/>
                    <a:lstStyle/>
                    <a:p>
                      <a:r>
                        <a:rPr lang="en-US" b="1" dirty="0" smtClean="0"/>
                        <a:t>Parasite</a:t>
                      </a:r>
                      <a:endParaRPr lang="en-US" b="1" dirty="0"/>
                    </a:p>
                  </a:txBody>
                  <a:tcPr/>
                </a:tc>
                <a:tc>
                  <a:txBody>
                    <a:bodyPr/>
                    <a:lstStyle/>
                    <a:p>
                      <a:pPr marL="285750" indent="-285750">
                        <a:buFont typeface="Arial" panose="020B0604020202020204" pitchFamily="34" charset="0"/>
                        <a:buChar char="•"/>
                      </a:pPr>
                      <a:r>
                        <a:rPr lang="en-US" dirty="0" smtClean="0"/>
                        <a:t>+/-</a:t>
                      </a:r>
                      <a:r>
                        <a:rPr lang="en-US" baseline="0" dirty="0" smtClean="0"/>
                        <a:t> interactions.</a:t>
                      </a:r>
                    </a:p>
                    <a:p>
                      <a:pPr marL="285750" indent="-285750">
                        <a:buFont typeface="Arial" panose="020B0604020202020204" pitchFamily="34" charset="0"/>
                        <a:buChar char="•"/>
                      </a:pPr>
                      <a:r>
                        <a:rPr lang="en-US" baseline="0" dirty="0" smtClean="0"/>
                        <a:t>Limiting factor in host population size.</a:t>
                      </a:r>
                    </a:p>
                    <a:p>
                      <a:pPr marL="285750" indent="-285750">
                        <a:buFont typeface="Arial" panose="020B0604020202020204" pitchFamily="34" charset="0"/>
                        <a:buChar char="•"/>
                      </a:pPr>
                      <a:r>
                        <a:rPr lang="en-US" baseline="0" dirty="0" smtClean="0"/>
                        <a:t>Selective agent on host species.</a:t>
                      </a:r>
                      <a:endParaRPr lang="en-US" dirty="0"/>
                    </a:p>
                  </a:txBody>
                  <a:tcPr/>
                </a:tc>
                <a:tc>
                  <a:txBody>
                    <a:bodyPr/>
                    <a:lstStyle/>
                    <a:p>
                      <a:pPr marL="285750" indent="-285750">
                        <a:buFont typeface="Arial" panose="020B0604020202020204" pitchFamily="34" charset="0"/>
                        <a:buChar char="•"/>
                      </a:pPr>
                      <a:r>
                        <a:rPr lang="en-US" dirty="0" smtClean="0"/>
                        <a:t>How disease is induced and/or maintained.</a:t>
                      </a:r>
                    </a:p>
                    <a:p>
                      <a:pPr marL="285750" indent="-285750">
                        <a:buFont typeface="Arial" panose="020B0604020202020204" pitchFamily="34" charset="0"/>
                        <a:buChar char="•"/>
                      </a:pPr>
                      <a:r>
                        <a:rPr lang="en-US" dirty="0" smtClean="0"/>
                        <a:t>Population control</a:t>
                      </a:r>
                      <a:r>
                        <a:rPr lang="en-US" baseline="0" dirty="0" smtClean="0"/>
                        <a:t> (balance in ecosystems).</a:t>
                      </a:r>
                      <a:endParaRPr lang="en-US" dirty="0"/>
                    </a:p>
                  </a:txBody>
                  <a:tcPr/>
                </a:tc>
              </a:tr>
              <a:tr h="370840">
                <a:tc>
                  <a:txBody>
                    <a:bodyPr/>
                    <a:lstStyle/>
                    <a:p>
                      <a:r>
                        <a:rPr lang="en-US" b="1" dirty="0" smtClean="0"/>
                        <a:t>Mutualistic symbiont</a:t>
                      </a:r>
                      <a:endParaRPr lang="en-US" b="1" dirty="0"/>
                    </a:p>
                  </a:txBody>
                  <a:tcPr/>
                </a:tc>
                <a:tc>
                  <a:txBody>
                    <a:bodyPr/>
                    <a:lstStyle/>
                    <a:p>
                      <a:pPr marL="285750" indent="-285750">
                        <a:buFont typeface="Arial" panose="020B0604020202020204" pitchFamily="34" charset="0"/>
                        <a:buChar char="•"/>
                      </a:pPr>
                      <a:r>
                        <a:rPr lang="en-US" dirty="0" smtClean="0"/>
                        <a:t>+/+ interactions.</a:t>
                      </a:r>
                    </a:p>
                    <a:p>
                      <a:pPr marL="285750" indent="-285750">
                        <a:buFont typeface="Arial" panose="020B0604020202020204" pitchFamily="34" charset="0"/>
                        <a:buChar char="•"/>
                      </a:pPr>
                      <a:r>
                        <a:rPr lang="en-US" dirty="0" smtClean="0"/>
                        <a:t>Expands</a:t>
                      </a:r>
                      <a:r>
                        <a:rPr lang="en-US" baseline="0" dirty="0" smtClean="0"/>
                        <a:t> niche.</a:t>
                      </a:r>
                    </a:p>
                    <a:p>
                      <a:pPr marL="285750" indent="-285750">
                        <a:buFont typeface="Arial" panose="020B0604020202020204" pitchFamily="34" charset="0"/>
                        <a:buChar char="•"/>
                      </a:pPr>
                      <a:r>
                        <a:rPr lang="en-US" baseline="0" dirty="0" smtClean="0"/>
                        <a:t>Enhances competitive fitness (may confer resistance).</a:t>
                      </a:r>
                      <a:endParaRPr lang="en-US" dirty="0"/>
                    </a:p>
                  </a:txBody>
                  <a:tcPr/>
                </a:tc>
                <a:tc>
                  <a:txBody>
                    <a:bodyPr/>
                    <a:lstStyle/>
                    <a:p>
                      <a:pPr marL="285750" indent="-285750">
                        <a:buFont typeface="Arial" panose="020B0604020202020204" pitchFamily="34" charset="0"/>
                        <a:buChar char="•"/>
                      </a:pPr>
                      <a:r>
                        <a:rPr lang="en-US" dirty="0" smtClean="0"/>
                        <a:t>Implications of specific symbiosis (e.g., availability of nitrogen).</a:t>
                      </a:r>
                    </a:p>
                    <a:p>
                      <a:pPr marL="285750" indent="-285750">
                        <a:buFont typeface="Arial" panose="020B0604020202020204" pitchFamily="34" charset="0"/>
                        <a:buChar char="•"/>
                      </a:pPr>
                      <a:r>
                        <a:rPr lang="en-US" dirty="0" smtClean="0"/>
                        <a:t>Maintains normal flora and its benefits.</a:t>
                      </a:r>
                    </a:p>
                    <a:p>
                      <a:pPr marL="285750" indent="-285750">
                        <a:buFont typeface="Arial" panose="020B0604020202020204" pitchFamily="34" charset="0"/>
                        <a:buChar char="•"/>
                      </a:pPr>
                      <a:r>
                        <a:rPr lang="en-US" dirty="0" smtClean="0"/>
                        <a:t>Early exposure induces</a:t>
                      </a:r>
                      <a:r>
                        <a:rPr lang="en-US" baseline="0" dirty="0" smtClean="0"/>
                        <a:t> antibody formation.</a:t>
                      </a:r>
                      <a:endParaRPr lang="en-US" dirty="0" smtClean="0"/>
                    </a:p>
                  </a:txBody>
                  <a:tcPr/>
                </a:tc>
              </a:tr>
              <a:tr h="370840">
                <a:tc>
                  <a:txBody>
                    <a:bodyPr/>
                    <a:lstStyle/>
                    <a:p>
                      <a:r>
                        <a:rPr lang="en-US" b="1" dirty="0" smtClean="0"/>
                        <a:t>Decomposer</a:t>
                      </a:r>
                      <a:endParaRPr lang="en-US" b="1" dirty="0"/>
                    </a:p>
                  </a:txBody>
                  <a:tcPr/>
                </a:tc>
                <a:tc>
                  <a:txBody>
                    <a:bodyPr/>
                    <a:lstStyle/>
                    <a:p>
                      <a:pPr marL="285750" indent="-285750">
                        <a:buFont typeface="Arial" panose="020B0604020202020204" pitchFamily="34" charset="0"/>
                        <a:buChar char="•"/>
                      </a:pPr>
                      <a:r>
                        <a:rPr lang="en-US" dirty="0" smtClean="0"/>
                        <a:t>Recycles</a:t>
                      </a:r>
                      <a:r>
                        <a:rPr lang="en-US" baseline="0" dirty="0" smtClean="0"/>
                        <a:t> nutrients.</a:t>
                      </a:r>
                    </a:p>
                    <a:p>
                      <a:pPr marL="285750" indent="-285750">
                        <a:buFont typeface="Arial" panose="020B0604020202020204" pitchFamily="34" charset="0"/>
                        <a:buChar char="•"/>
                      </a:pPr>
                      <a:r>
                        <a:rPr lang="en-US" baseline="0" dirty="0" smtClean="0"/>
                        <a:t>May also be a mutualistic symbiont.</a:t>
                      </a:r>
                    </a:p>
                    <a:p>
                      <a:pPr marL="285750" indent="-285750">
                        <a:buFont typeface="Arial" panose="020B0604020202020204" pitchFamily="34" charset="0"/>
                        <a:buChar char="•"/>
                      </a:pPr>
                      <a:r>
                        <a:rPr lang="en-US" baseline="0" dirty="0" smtClean="0"/>
                        <a:t>Removes wastes and harmful products (pesticides, oil spills).</a:t>
                      </a:r>
                    </a:p>
                  </a:txBody>
                  <a:tcPr/>
                </a:tc>
                <a:tc>
                  <a:txBody>
                    <a:bodyPr/>
                    <a:lstStyle/>
                    <a:p>
                      <a:pPr marL="285750" indent="-285750">
                        <a:buFont typeface="Arial" panose="020B0604020202020204" pitchFamily="34" charset="0"/>
                        <a:buChar char="•"/>
                      </a:pPr>
                      <a:r>
                        <a:rPr lang="en-US" dirty="0" smtClean="0"/>
                        <a:t>Dead organisms and waste as a source of nutrients.</a:t>
                      </a:r>
                    </a:p>
                    <a:p>
                      <a:pPr marL="285750" indent="-285750">
                        <a:buFont typeface="Arial" panose="020B0604020202020204" pitchFamily="34" charset="0"/>
                        <a:buChar char="•"/>
                      </a:pPr>
                      <a:r>
                        <a:rPr lang="en-US" dirty="0" smtClean="0"/>
                        <a:t>Steps in nitrogen cycle</a:t>
                      </a:r>
                      <a:r>
                        <a:rPr lang="en-US" baseline="0" dirty="0" smtClean="0"/>
                        <a:t> (details, not duplication).</a:t>
                      </a:r>
                      <a:endParaRPr lang="en-US" dirty="0"/>
                    </a:p>
                  </a:txBody>
                  <a:tcPr/>
                </a:tc>
              </a:tr>
            </a:tbl>
          </a:graphicData>
        </a:graphic>
      </p:graphicFrame>
    </p:spTree>
    <p:extLst>
      <p:ext uri="{BB962C8B-B14F-4D97-AF65-F5344CB8AC3E}">
        <p14:creationId xmlns:p14="http://schemas.microsoft.com/office/powerpoint/2010/main" val="24359011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Chapter_55\B_Jpeg_Images\55_Labeled_Images\55_14cNitrogenCycle-L.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94510" y="765810"/>
            <a:ext cx="4992278" cy="5360353"/>
          </a:xfrm>
          <a:prstGeom prst="rect">
            <a:avLst/>
          </a:prstGeom>
          <a:noFill/>
          <a:ln>
            <a:noFill/>
          </a:ln>
          <a:extLst/>
        </p:spPr>
      </p:pic>
      <p:sp>
        <p:nvSpPr>
          <p:cNvPr id="2" name="Title 1"/>
          <p:cNvSpPr>
            <a:spLocks noGrp="1"/>
          </p:cNvSpPr>
          <p:nvPr>
            <p:ph type="title"/>
          </p:nvPr>
        </p:nvSpPr>
        <p:spPr/>
        <p:txBody>
          <a:bodyPr>
            <a:normAutofit/>
          </a:bodyPr>
          <a:lstStyle/>
          <a:p>
            <a:pPr algn="l"/>
            <a:r>
              <a:rPr lang="en-US" sz="3600" b="1" dirty="0" smtClean="0"/>
              <a:t>Nitrogen Cycle</a:t>
            </a:r>
            <a:endParaRPr lang="en-US" sz="3600" b="1" dirty="0"/>
          </a:p>
        </p:txBody>
      </p:sp>
    </p:spTree>
    <p:extLst>
      <p:ext uri="{BB962C8B-B14F-4D97-AF65-F5344CB8AC3E}">
        <p14:creationId xmlns:p14="http://schemas.microsoft.com/office/powerpoint/2010/main" val="25859831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2</a:t>
            </a:r>
            <a:br>
              <a:rPr lang="en-US" sz="3600" b="1" dirty="0" smtClean="0"/>
            </a:br>
            <a:r>
              <a:rPr lang="en-US" sz="2800" b="1" dirty="0">
                <a:solidFill>
                  <a:srgbClr val="002060"/>
                </a:solidFill>
              </a:rPr>
              <a:t>4</a:t>
            </a:r>
            <a:r>
              <a:rPr lang="en-US" sz="2800" b="1" dirty="0" smtClean="0">
                <a:solidFill>
                  <a:srgbClr val="002060"/>
                </a:solidFill>
              </a:rPr>
              <a:t> points possible</a:t>
            </a:r>
            <a:endParaRPr lang="en-US" sz="2800" b="1" dirty="0">
              <a:solidFill>
                <a:srgbClr val="002060"/>
              </a:solidFill>
            </a:endParaRPr>
          </a:p>
        </p:txBody>
      </p:sp>
      <p:sp>
        <p:nvSpPr>
          <p:cNvPr id="3" name="Content Placeholder 2"/>
          <p:cNvSpPr>
            <a:spLocks noGrp="1"/>
          </p:cNvSpPr>
          <p:nvPr>
            <p:ph idx="1"/>
          </p:nvPr>
        </p:nvSpPr>
        <p:spPr>
          <a:xfrm>
            <a:off x="457200" y="1417638"/>
            <a:ext cx="8229600" cy="5291772"/>
          </a:xfrm>
        </p:spPr>
        <p:txBody>
          <a:bodyPr>
            <a:normAutofit fontScale="40000" lnSpcReduction="20000"/>
          </a:bodyPr>
          <a:lstStyle/>
          <a:p>
            <a:pPr>
              <a:buFont typeface="Arial" panose="020B0604020202020204" pitchFamily="34" charset="0"/>
              <a:buChar char="•"/>
            </a:pPr>
            <a:r>
              <a:rPr lang="en-US" sz="6000" dirty="0" smtClean="0"/>
              <a:t>10</a:t>
            </a:r>
            <a:r>
              <a:rPr lang="en-US" sz="6000"/>
              <a:t>% </a:t>
            </a:r>
            <a:r>
              <a:rPr lang="en-US" sz="6000" smtClean="0"/>
              <a:t>rule/not </a:t>
            </a:r>
            <a:r>
              <a:rPr lang="en-US" sz="6000" dirty="0"/>
              <a:t>all energy transferred to next </a:t>
            </a:r>
            <a:r>
              <a:rPr lang="en-US" sz="6000" dirty="0" smtClean="0"/>
              <a:t>level/very </a:t>
            </a:r>
            <a:r>
              <a:rPr lang="en-US" sz="6000" dirty="0"/>
              <a:t>little energy transferred to next </a:t>
            </a:r>
            <a:r>
              <a:rPr lang="en-US" sz="6000" dirty="0" smtClean="0"/>
              <a:t>level/energy </a:t>
            </a:r>
            <a:r>
              <a:rPr lang="en-US" sz="6000" dirty="0"/>
              <a:t>becoming lost at each </a:t>
            </a:r>
            <a:r>
              <a:rPr lang="en-US" sz="6000" dirty="0" smtClean="0"/>
              <a:t>level.</a:t>
            </a:r>
            <a:endParaRPr lang="en-US" sz="6000" dirty="0"/>
          </a:p>
          <a:p>
            <a:pPr lvl="0"/>
            <a:r>
              <a:rPr lang="en-US" sz="6000" dirty="0"/>
              <a:t>Explanation of energy loss (e.g., used in metabolism, locomotion, etc</a:t>
            </a:r>
            <a:r>
              <a:rPr lang="en-US" sz="6000" dirty="0" smtClean="0"/>
              <a:t>.).</a:t>
            </a:r>
            <a:endParaRPr lang="en-US" sz="6000" dirty="0"/>
          </a:p>
          <a:p>
            <a:pPr lvl="0"/>
            <a:r>
              <a:rPr lang="en-US" sz="6000" dirty="0"/>
              <a:t>Lost energy as heat/entropy/2</a:t>
            </a:r>
            <a:r>
              <a:rPr lang="en-US" sz="6000" baseline="30000" dirty="0"/>
              <a:t>nd</a:t>
            </a:r>
            <a:r>
              <a:rPr lang="en-US" sz="6000" dirty="0"/>
              <a:t> law illustrated as heat loss or </a:t>
            </a:r>
            <a:r>
              <a:rPr lang="en-US" sz="6000" dirty="0" smtClean="0"/>
              <a:t>inefficiency.</a:t>
            </a:r>
            <a:endParaRPr lang="en-US" sz="6000" dirty="0"/>
          </a:p>
          <a:p>
            <a:pPr lvl="0"/>
            <a:r>
              <a:rPr lang="en-US" sz="6000" dirty="0"/>
              <a:t>Energy pyramid (explained</a:t>
            </a:r>
            <a:r>
              <a:rPr lang="en-US" sz="6000" dirty="0" smtClean="0"/>
              <a:t>).</a:t>
            </a:r>
            <a:endParaRPr lang="en-US" sz="6000" dirty="0"/>
          </a:p>
          <a:p>
            <a:pPr lvl="0"/>
            <a:r>
              <a:rPr lang="en-US" sz="6000" dirty="0"/>
              <a:t>More energy at producer level than at consumer </a:t>
            </a:r>
            <a:r>
              <a:rPr lang="en-US" sz="6000" dirty="0" smtClean="0"/>
              <a:t>levels.</a:t>
            </a:r>
            <a:endParaRPr lang="en-US" sz="6000" dirty="0"/>
          </a:p>
          <a:p>
            <a:pPr lvl="0"/>
            <a:r>
              <a:rPr lang="en-US" sz="6000" dirty="0"/>
              <a:t>Scarcity of energy at higher trophic </a:t>
            </a:r>
            <a:r>
              <a:rPr lang="en-US" sz="6000" dirty="0" smtClean="0"/>
              <a:t>levels.</a:t>
            </a:r>
            <a:endParaRPr lang="en-US" sz="6000" dirty="0"/>
          </a:p>
          <a:p>
            <a:pPr lvl="0"/>
            <a:r>
              <a:rPr lang="en-US" sz="6000" dirty="0"/>
              <a:t>Limited number of consumer </a:t>
            </a:r>
            <a:r>
              <a:rPr lang="en-US" sz="6000" dirty="0" smtClean="0"/>
              <a:t>levels.</a:t>
            </a:r>
            <a:endParaRPr lang="en-US" sz="6000" dirty="0"/>
          </a:p>
          <a:p>
            <a:pPr lvl="0"/>
            <a:r>
              <a:rPr lang="en-US" sz="6000" dirty="0"/>
              <a:t>Very few top </a:t>
            </a:r>
            <a:r>
              <a:rPr lang="en-US" sz="6000" dirty="0" smtClean="0"/>
              <a:t>carnivores.</a:t>
            </a:r>
            <a:endParaRPr lang="en-US" sz="6000" dirty="0"/>
          </a:p>
          <a:p>
            <a:pPr lvl="0"/>
            <a:r>
              <a:rPr lang="en-US" sz="6000" dirty="0"/>
              <a:t>1</a:t>
            </a:r>
            <a:r>
              <a:rPr lang="en-US" sz="6000" baseline="30000" dirty="0"/>
              <a:t>st</a:t>
            </a:r>
            <a:r>
              <a:rPr lang="en-US" sz="6000" dirty="0"/>
              <a:t> law illustrates </a:t>
            </a:r>
            <a:r>
              <a:rPr lang="en-US" sz="6000" dirty="0" smtClean="0"/>
              <a:t>conversion </a:t>
            </a:r>
            <a:r>
              <a:rPr lang="en-US" sz="6000" dirty="0"/>
              <a:t>of solar energy to chemical energy or </a:t>
            </a:r>
            <a:r>
              <a:rPr lang="en-US" sz="6000" dirty="0" smtClean="0"/>
              <a:t>conversion </a:t>
            </a:r>
            <a:r>
              <a:rPr lang="en-US" sz="6000" dirty="0"/>
              <a:t>of chemical energy to chemical energy (e.g., glucose to ATP</a:t>
            </a:r>
            <a:r>
              <a:rPr lang="en-US" sz="6000" dirty="0" smtClean="0"/>
              <a:t>).</a:t>
            </a:r>
            <a:endParaRPr lang="en-US" sz="6000" dirty="0"/>
          </a:p>
          <a:p>
            <a:pPr marL="0" indent="0">
              <a:buNone/>
            </a:pPr>
            <a:endParaRPr lang="en-US" dirty="0">
              <a:solidFill>
                <a:srgbClr val="FF0000"/>
              </a:solidFill>
            </a:endParaRPr>
          </a:p>
        </p:txBody>
      </p:sp>
    </p:spTree>
    <p:extLst>
      <p:ext uri="{BB962C8B-B14F-4D97-AF65-F5344CB8AC3E}">
        <p14:creationId xmlns:p14="http://schemas.microsoft.com/office/powerpoint/2010/main" val="23640887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Long Free Response </a:t>
            </a:r>
            <a:br>
              <a:rPr lang="en-US" sz="3600" b="1" dirty="0" smtClean="0"/>
            </a:br>
            <a:endParaRPr lang="en-US" sz="2800" b="1" dirty="0">
              <a:solidFill>
                <a:srgbClr val="002060"/>
              </a:solidFill>
            </a:endParaRPr>
          </a:p>
        </p:txBody>
      </p:sp>
      <p:sp>
        <p:nvSpPr>
          <p:cNvPr id="3" name="Content Placeholder 2"/>
          <p:cNvSpPr>
            <a:spLocks noGrp="1"/>
          </p:cNvSpPr>
          <p:nvPr>
            <p:ph idx="1"/>
          </p:nvPr>
        </p:nvSpPr>
        <p:spPr/>
        <p:txBody>
          <a:bodyPr>
            <a:normAutofit/>
          </a:bodyPr>
          <a:lstStyle/>
          <a:p>
            <a:pPr marL="0" indent="0" algn="ctr">
              <a:buNone/>
            </a:pPr>
            <a:r>
              <a:rPr lang="en-US" sz="2800" dirty="0" smtClean="0"/>
              <a:t>Please see the rubric in the separate folder.</a:t>
            </a:r>
            <a:endParaRPr lang="en-US" sz="2800" dirty="0"/>
          </a:p>
        </p:txBody>
      </p:sp>
    </p:spTree>
    <p:extLst>
      <p:ext uri="{BB962C8B-B14F-4D97-AF65-F5344CB8AC3E}">
        <p14:creationId xmlns:p14="http://schemas.microsoft.com/office/powerpoint/2010/main" val="10145654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Biological Magnification</a:t>
            </a:r>
            <a:endParaRPr lang="en-US" sz="3600" b="1" dirty="0"/>
          </a:p>
        </p:txBody>
      </p:sp>
      <p:pic>
        <p:nvPicPr>
          <p:cNvPr id="1030" name="Picture 6" descr="http://www.biologycorner.com/resources/biological_magnifica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8100" y="1760854"/>
            <a:ext cx="3731260" cy="4449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31399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2</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3600" b="1" dirty="0" smtClean="0">
                <a:solidFill>
                  <a:srgbClr val="002060"/>
                </a:solidFill>
              </a:rPr>
              <a:t>Clue: fungicide</a:t>
            </a:r>
          </a:p>
          <a:p>
            <a:pPr marL="0" indent="0" algn="ctr">
              <a:buNone/>
            </a:pPr>
            <a:endParaRPr lang="en-US" sz="9600" dirty="0">
              <a:solidFill>
                <a:srgbClr val="FF0000"/>
              </a:solidFill>
            </a:endParaRPr>
          </a:p>
        </p:txBody>
      </p:sp>
    </p:spTree>
    <p:extLst>
      <p:ext uri="{BB962C8B-B14F-4D97-AF65-F5344CB8AC3E}">
        <p14:creationId xmlns:p14="http://schemas.microsoft.com/office/powerpoint/2010/main" val="19191839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normAutofit/>
          </a:bodyPr>
          <a:lstStyle/>
          <a:p>
            <a:r>
              <a:rPr lang="en-US" sz="3600" b="1" dirty="0" smtClean="0">
                <a:latin typeface="Calibri" charset="0"/>
              </a:rPr>
              <a:t>Net Primary Production</a:t>
            </a:r>
            <a:endParaRPr lang="en-US" sz="3600" b="1" dirty="0">
              <a:latin typeface="Calibri" charset="0"/>
            </a:endParaRPr>
          </a:p>
        </p:txBody>
      </p:sp>
      <p:sp>
        <p:nvSpPr>
          <p:cNvPr id="12291" name="Content Placeholder 2"/>
          <p:cNvSpPr>
            <a:spLocks noGrp="1"/>
          </p:cNvSpPr>
          <p:nvPr>
            <p:ph idx="1"/>
          </p:nvPr>
        </p:nvSpPr>
        <p:spPr/>
        <p:txBody>
          <a:bodyPr/>
          <a:lstStyle/>
          <a:p>
            <a:endParaRPr lang="en-US" dirty="0">
              <a:latin typeface="Calibri" charset="0"/>
            </a:endParaRPr>
          </a:p>
          <a:p>
            <a:endParaRPr lang="en-US" dirty="0">
              <a:latin typeface="Calibri"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6872" y="1552574"/>
            <a:ext cx="5033503" cy="421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5520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3</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4000" b="1" dirty="0" smtClean="0">
                <a:solidFill>
                  <a:srgbClr val="002060"/>
                </a:solidFill>
              </a:rPr>
              <a:t>Clue: 10% rule</a:t>
            </a:r>
            <a:endParaRPr lang="en-US" sz="9600" b="1" dirty="0">
              <a:solidFill>
                <a:srgbClr val="002060"/>
              </a:solidFill>
            </a:endParaRPr>
          </a:p>
        </p:txBody>
      </p:sp>
    </p:spTree>
    <p:extLst>
      <p:ext uri="{BB962C8B-B14F-4D97-AF65-F5344CB8AC3E}">
        <p14:creationId xmlns:p14="http://schemas.microsoft.com/office/powerpoint/2010/main" val="32111663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normAutofit/>
          </a:bodyPr>
          <a:lstStyle/>
          <a:p>
            <a:pPr eaLnBrk="1" hangingPunct="1"/>
            <a:r>
              <a:rPr lang="en-US" sz="3600" b="1" dirty="0">
                <a:latin typeface="Calibri" charset="0"/>
              </a:rPr>
              <a:t>Food </a:t>
            </a:r>
            <a:r>
              <a:rPr lang="en-US" sz="3600" b="1" dirty="0" smtClean="0">
                <a:latin typeface="Calibri" charset="0"/>
              </a:rPr>
              <a:t>Chains </a:t>
            </a:r>
            <a:r>
              <a:rPr lang="en-US" sz="3600" b="1" dirty="0">
                <a:latin typeface="Calibri" charset="0"/>
              </a:rPr>
              <a:t>and the 10% Rule of Energy</a:t>
            </a:r>
          </a:p>
        </p:txBody>
      </p:sp>
      <p:pic>
        <p:nvPicPr>
          <p:cNvPr id="6147" name="Content Placeholder 3" descr="54-11-NetProductPyramid-L.jpg"/>
          <p:cNvPicPr>
            <a:picLocks noGrp="1" noChangeAspect="1"/>
          </p:cNvPicPr>
          <p:nvPr>
            <p:ph idx="1"/>
          </p:nvPr>
        </p:nvPicPr>
        <p:blipFill>
          <a:blip r:embed="rId3">
            <a:extLst>
              <a:ext uri="{28A0092B-C50C-407E-A947-70E740481C1C}">
                <a14:useLocalDpi xmlns:a14="http://schemas.microsoft.com/office/drawing/2010/main"/>
              </a:ext>
            </a:extLst>
          </a:blip>
          <a:srcRect/>
          <a:stretch>
            <a:fillRect/>
          </a:stretch>
        </p:blipFill>
        <p:spPr>
          <a:xfrm>
            <a:off x="457200" y="1616075"/>
            <a:ext cx="8229600" cy="4494213"/>
          </a:xfrm>
        </p:spPr>
      </p:pic>
    </p:spTree>
    <p:extLst>
      <p:ext uri="{BB962C8B-B14F-4D97-AF65-F5344CB8AC3E}">
        <p14:creationId xmlns:p14="http://schemas.microsoft.com/office/powerpoint/2010/main" val="38643821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17512" y="1130299"/>
            <a:ext cx="8535987" cy="570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3"/>
          <p:cNvSpPr>
            <a:spLocks noGrp="1" noChangeArrowheads="1"/>
          </p:cNvSpPr>
          <p:nvPr>
            <p:ph type="ctrTitle"/>
          </p:nvPr>
        </p:nvSpPr>
        <p:spPr>
          <a:xfrm>
            <a:off x="114300" y="158750"/>
            <a:ext cx="8724900" cy="838200"/>
          </a:xfrm>
          <a:noFill/>
        </p:spPr>
        <p:txBody>
          <a:bodyPr>
            <a:noAutofit/>
          </a:bodyPr>
          <a:lstStyle/>
          <a:p>
            <a:pPr eaLnBrk="1" hangingPunct="1"/>
            <a:r>
              <a:rPr lang="en-US" sz="3600" b="1" dirty="0">
                <a:latin typeface="Calibri" charset="0"/>
              </a:rPr>
              <a:t>Energy </a:t>
            </a:r>
            <a:r>
              <a:rPr lang="en-US" sz="3600" b="1" dirty="0" smtClean="0">
                <a:latin typeface="Calibri" charset="0"/>
              </a:rPr>
              <a:t>Flows </a:t>
            </a:r>
            <a:r>
              <a:rPr lang="en-US" sz="3600" b="1" dirty="0">
                <a:latin typeface="Calibri" charset="0"/>
              </a:rPr>
              <a:t>and Matter </a:t>
            </a:r>
            <a:r>
              <a:rPr lang="en-US" sz="3600" b="1" dirty="0" smtClean="0">
                <a:latin typeface="Calibri" charset="0"/>
              </a:rPr>
              <a:t>Cycles</a:t>
            </a:r>
            <a:endParaRPr lang="en-US" sz="3600" b="1" dirty="0">
              <a:latin typeface="Calibri" charset="0"/>
            </a:endParaRPr>
          </a:p>
        </p:txBody>
      </p:sp>
      <p:sp>
        <p:nvSpPr>
          <p:cNvPr id="3076" name="Text Box 4"/>
          <p:cNvSpPr txBox="1">
            <a:spLocks noChangeArrowheads="1"/>
          </p:cNvSpPr>
          <p:nvPr/>
        </p:nvSpPr>
        <p:spPr bwMode="auto">
          <a:xfrm>
            <a:off x="2459038" y="2159318"/>
            <a:ext cx="1514475"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lnSpc>
                <a:spcPct val="90000"/>
              </a:lnSpc>
            </a:pPr>
            <a:r>
              <a:rPr lang="en-US" sz="1400" b="1" dirty="0"/>
              <a:t>Microorganisms</a:t>
            </a:r>
          </a:p>
          <a:p>
            <a:pPr algn="ctr" eaLnBrk="1" hangingPunct="1">
              <a:lnSpc>
                <a:spcPct val="90000"/>
              </a:lnSpc>
            </a:pPr>
            <a:r>
              <a:rPr lang="en-US" sz="1400" b="1" dirty="0"/>
              <a:t>and other</a:t>
            </a:r>
          </a:p>
          <a:p>
            <a:pPr algn="ctr" eaLnBrk="1" hangingPunct="1">
              <a:lnSpc>
                <a:spcPct val="90000"/>
              </a:lnSpc>
            </a:pPr>
            <a:r>
              <a:rPr lang="en-US" sz="1400" b="1" dirty="0"/>
              <a:t>detritivores</a:t>
            </a:r>
          </a:p>
        </p:txBody>
      </p:sp>
      <p:sp>
        <p:nvSpPr>
          <p:cNvPr id="3077" name="Text Box 5"/>
          <p:cNvSpPr txBox="1">
            <a:spLocks noChangeArrowheads="1"/>
          </p:cNvSpPr>
          <p:nvPr/>
        </p:nvSpPr>
        <p:spPr bwMode="auto">
          <a:xfrm>
            <a:off x="5408612" y="1646238"/>
            <a:ext cx="1076325"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lnSpc>
                <a:spcPct val="90000"/>
              </a:lnSpc>
            </a:pPr>
            <a:r>
              <a:rPr lang="en-US" sz="1400" b="1" dirty="0"/>
              <a:t>Tertiary</a:t>
            </a:r>
          </a:p>
          <a:p>
            <a:pPr algn="ctr" eaLnBrk="1" hangingPunct="1">
              <a:lnSpc>
                <a:spcPct val="90000"/>
              </a:lnSpc>
            </a:pPr>
            <a:r>
              <a:rPr lang="en-US" sz="1400" b="1" dirty="0"/>
              <a:t>consumers</a:t>
            </a:r>
          </a:p>
        </p:txBody>
      </p:sp>
      <p:sp>
        <p:nvSpPr>
          <p:cNvPr id="3078" name="Text Box 6"/>
          <p:cNvSpPr txBox="1">
            <a:spLocks noChangeArrowheads="1"/>
          </p:cNvSpPr>
          <p:nvPr/>
        </p:nvSpPr>
        <p:spPr bwMode="auto">
          <a:xfrm>
            <a:off x="5544819" y="2570163"/>
            <a:ext cx="1076325"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lnSpc>
                <a:spcPct val="90000"/>
              </a:lnSpc>
            </a:pPr>
            <a:r>
              <a:rPr lang="en-US" sz="1400" b="1" dirty="0"/>
              <a:t>Secondary</a:t>
            </a:r>
          </a:p>
          <a:p>
            <a:pPr algn="ctr" eaLnBrk="1" hangingPunct="1">
              <a:lnSpc>
                <a:spcPct val="90000"/>
              </a:lnSpc>
            </a:pPr>
            <a:r>
              <a:rPr lang="en-US" sz="1400" b="1" dirty="0"/>
              <a:t>consumers</a:t>
            </a:r>
          </a:p>
        </p:txBody>
      </p:sp>
      <p:sp>
        <p:nvSpPr>
          <p:cNvPr id="3080" name="Text Box 8"/>
          <p:cNvSpPr txBox="1">
            <a:spLocks noChangeArrowheads="1"/>
          </p:cNvSpPr>
          <p:nvPr/>
        </p:nvSpPr>
        <p:spPr bwMode="auto">
          <a:xfrm>
            <a:off x="2589848" y="3598546"/>
            <a:ext cx="766762"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lnSpc>
                <a:spcPct val="90000"/>
              </a:lnSpc>
            </a:pPr>
            <a:r>
              <a:rPr lang="en-US" sz="1400" b="1" dirty="0"/>
              <a:t>Detritus</a:t>
            </a:r>
          </a:p>
        </p:txBody>
      </p:sp>
      <p:sp>
        <p:nvSpPr>
          <p:cNvPr id="3081" name="Text Box 9"/>
          <p:cNvSpPr txBox="1">
            <a:spLocks noChangeArrowheads="1"/>
          </p:cNvSpPr>
          <p:nvPr/>
        </p:nvSpPr>
        <p:spPr bwMode="auto">
          <a:xfrm>
            <a:off x="5272087" y="3775868"/>
            <a:ext cx="1790700"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lnSpc>
                <a:spcPct val="90000"/>
              </a:lnSpc>
            </a:pPr>
            <a:r>
              <a:rPr lang="en-US" sz="1400" b="1" dirty="0"/>
              <a:t>Primary consumers</a:t>
            </a:r>
          </a:p>
        </p:txBody>
      </p:sp>
      <p:sp>
        <p:nvSpPr>
          <p:cNvPr id="3082" name="Text Box 10"/>
          <p:cNvSpPr txBox="1">
            <a:spLocks noChangeArrowheads="1"/>
          </p:cNvSpPr>
          <p:nvPr/>
        </p:nvSpPr>
        <p:spPr bwMode="auto">
          <a:xfrm>
            <a:off x="5806757" y="6218555"/>
            <a:ext cx="55245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lnSpc>
                <a:spcPct val="90000"/>
              </a:lnSpc>
            </a:pPr>
            <a:r>
              <a:rPr lang="en-US" sz="1400" b="1" dirty="0"/>
              <a:t>Sun</a:t>
            </a:r>
          </a:p>
        </p:txBody>
      </p:sp>
      <p:sp>
        <p:nvSpPr>
          <p:cNvPr id="3083" name="Text Box 11"/>
          <p:cNvSpPr txBox="1">
            <a:spLocks noChangeArrowheads="1"/>
          </p:cNvSpPr>
          <p:nvPr/>
        </p:nvSpPr>
        <p:spPr bwMode="auto">
          <a:xfrm>
            <a:off x="5145087" y="4902200"/>
            <a:ext cx="20447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lnSpc>
                <a:spcPct val="90000"/>
              </a:lnSpc>
            </a:pPr>
            <a:r>
              <a:rPr lang="en-US" sz="1400" b="1" dirty="0"/>
              <a:t>Primary producers</a:t>
            </a:r>
          </a:p>
        </p:txBody>
      </p:sp>
      <p:sp>
        <p:nvSpPr>
          <p:cNvPr id="3084" name="Text Box 12"/>
          <p:cNvSpPr txBox="1">
            <a:spLocks noChangeArrowheads="1"/>
          </p:cNvSpPr>
          <p:nvPr/>
        </p:nvSpPr>
        <p:spPr bwMode="auto">
          <a:xfrm>
            <a:off x="8088630" y="5277485"/>
            <a:ext cx="449263"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lnSpc>
                <a:spcPct val="90000"/>
              </a:lnSpc>
            </a:pPr>
            <a:r>
              <a:rPr lang="en-US" sz="1400" b="1" dirty="0"/>
              <a:t>Heat</a:t>
            </a:r>
          </a:p>
        </p:txBody>
      </p:sp>
      <p:sp>
        <p:nvSpPr>
          <p:cNvPr id="3086" name="Text Box 14"/>
          <p:cNvSpPr txBox="1">
            <a:spLocks noChangeArrowheads="1"/>
          </p:cNvSpPr>
          <p:nvPr/>
        </p:nvSpPr>
        <p:spPr bwMode="auto">
          <a:xfrm>
            <a:off x="770256" y="5692775"/>
            <a:ext cx="5080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lnSpc>
                <a:spcPct val="90000"/>
              </a:lnSpc>
            </a:pPr>
            <a:r>
              <a:rPr lang="en-US" sz="1400" b="1" dirty="0"/>
              <a:t>Key</a:t>
            </a:r>
          </a:p>
        </p:txBody>
      </p:sp>
      <p:sp>
        <p:nvSpPr>
          <p:cNvPr id="3087" name="Text Box 15"/>
          <p:cNvSpPr txBox="1">
            <a:spLocks noChangeArrowheads="1"/>
          </p:cNvSpPr>
          <p:nvPr/>
        </p:nvSpPr>
        <p:spPr bwMode="auto">
          <a:xfrm>
            <a:off x="1024256" y="6112510"/>
            <a:ext cx="1511300"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lnSpc>
                <a:spcPct val="90000"/>
              </a:lnSpc>
            </a:pPr>
            <a:r>
              <a:rPr lang="en-US" sz="1400" b="1" dirty="0"/>
              <a:t>Chemical cycling</a:t>
            </a:r>
          </a:p>
        </p:txBody>
      </p:sp>
      <p:sp>
        <p:nvSpPr>
          <p:cNvPr id="3088" name="Text Box 16"/>
          <p:cNvSpPr txBox="1">
            <a:spLocks noChangeArrowheads="1"/>
          </p:cNvSpPr>
          <p:nvPr/>
        </p:nvSpPr>
        <p:spPr bwMode="auto">
          <a:xfrm>
            <a:off x="1024256" y="6387465"/>
            <a:ext cx="1511300" cy="22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lnSpc>
                <a:spcPct val="90000"/>
              </a:lnSpc>
            </a:pPr>
            <a:r>
              <a:rPr lang="en-US" sz="1400" b="1" dirty="0"/>
              <a:t>Energy flow</a:t>
            </a:r>
          </a:p>
        </p:txBody>
      </p:sp>
    </p:spTree>
    <p:extLst>
      <p:ext uri="{BB962C8B-B14F-4D97-AF65-F5344CB8AC3E}">
        <p14:creationId xmlns:p14="http://schemas.microsoft.com/office/powerpoint/2010/main" val="26896556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4</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4000" b="1" dirty="0" smtClean="0">
                <a:solidFill>
                  <a:srgbClr val="002060"/>
                </a:solidFill>
              </a:rPr>
              <a:t>Clue: new individuals</a:t>
            </a:r>
            <a:endParaRPr lang="en-US" sz="9600" b="1" dirty="0">
              <a:solidFill>
                <a:srgbClr val="002060"/>
              </a:solidFill>
            </a:endParaRPr>
          </a:p>
        </p:txBody>
      </p:sp>
    </p:spTree>
    <p:extLst>
      <p:ext uri="{BB962C8B-B14F-4D97-AF65-F5344CB8AC3E}">
        <p14:creationId xmlns:p14="http://schemas.microsoft.com/office/powerpoint/2010/main" val="24910835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546</TotalTime>
  <Words>1224</Words>
  <Application>Microsoft Office PowerPoint</Application>
  <PresentationFormat>On-screen Show (4:3)</PresentationFormat>
  <Paragraphs>166</Paragraphs>
  <Slides>28</Slides>
  <Notes>27</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ＭＳ Ｐゴシック</vt:lpstr>
      <vt:lpstr>Arial</vt:lpstr>
      <vt:lpstr>Calibri</vt:lpstr>
      <vt:lpstr>Cambria Math</vt:lpstr>
      <vt:lpstr>Lucida Sans Unicode</vt:lpstr>
      <vt:lpstr>msgothic</vt:lpstr>
      <vt:lpstr>Office Theme</vt:lpstr>
      <vt:lpstr>Welcome to AP Biology Saturday Study Session </vt:lpstr>
      <vt:lpstr>Question 1</vt:lpstr>
      <vt:lpstr>Biological Magnification</vt:lpstr>
      <vt:lpstr>Question 2</vt:lpstr>
      <vt:lpstr>Net Primary Production</vt:lpstr>
      <vt:lpstr>Question 3</vt:lpstr>
      <vt:lpstr>Food Chains and the 10% Rule of Energy</vt:lpstr>
      <vt:lpstr>Energy Flows and Matter Cycles</vt:lpstr>
      <vt:lpstr>Question 4</vt:lpstr>
      <vt:lpstr> </vt:lpstr>
      <vt:lpstr>Question 5</vt:lpstr>
      <vt:lpstr>Distribution of Species and Ecosystems CHANGE OVER TIME</vt:lpstr>
      <vt:lpstr>Question 6</vt:lpstr>
      <vt:lpstr>Keystone vs. Dominant Species</vt:lpstr>
      <vt:lpstr>Invasive Species</vt:lpstr>
      <vt:lpstr>Question 7</vt:lpstr>
      <vt:lpstr>Organisms must exchange matter with the environment to grow, reproduce, and maintain organization </vt:lpstr>
      <vt:lpstr>Question 8</vt:lpstr>
      <vt:lpstr>PowerPoint Presentation</vt:lpstr>
      <vt:lpstr>Question 9</vt:lpstr>
      <vt:lpstr>Math Grid In 1</vt:lpstr>
      <vt:lpstr>Math Grid In 1</vt:lpstr>
      <vt:lpstr>Math Grid In 2</vt:lpstr>
      <vt:lpstr>Carbon Cycle</vt:lpstr>
      <vt:lpstr>Short Free Response 1 4 points possible</vt:lpstr>
      <vt:lpstr>Nitrogen Cycle</vt:lpstr>
      <vt:lpstr>Short Free Response 2 4 points possible</vt:lpstr>
      <vt:lpstr>Long Free Response  </vt:lpstr>
    </vt:vector>
  </TitlesOfParts>
  <Company>A+ College Ready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Saturday Study Session 1</dc:title>
  <dc:creator>Robert Summers</dc:creator>
  <cp:lastModifiedBy>Deuel, Maria</cp:lastModifiedBy>
  <cp:revision>79</cp:revision>
  <dcterms:created xsi:type="dcterms:W3CDTF">2013-01-02T18:47:43Z</dcterms:created>
  <dcterms:modified xsi:type="dcterms:W3CDTF">2014-12-19T16:04:36Z</dcterms:modified>
</cp:coreProperties>
</file>